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sldIdLst>
    <p:sldId id="278" r:id="rId2"/>
    <p:sldId id="604" r:id="rId3"/>
    <p:sldId id="446" r:id="rId4"/>
    <p:sldId id="447" r:id="rId5"/>
    <p:sldId id="613" r:id="rId6"/>
    <p:sldId id="513" r:id="rId7"/>
    <p:sldId id="516" r:id="rId8"/>
    <p:sldId id="565" r:id="rId9"/>
    <p:sldId id="563" r:id="rId10"/>
    <p:sldId id="615" r:id="rId11"/>
    <p:sldId id="616" r:id="rId12"/>
    <p:sldId id="617" r:id="rId13"/>
    <p:sldId id="618" r:id="rId14"/>
    <p:sldId id="623" r:id="rId15"/>
    <p:sldId id="455" r:id="rId16"/>
    <p:sldId id="528" r:id="rId17"/>
    <p:sldId id="452" r:id="rId18"/>
    <p:sldId id="596" r:id="rId19"/>
    <p:sldId id="597" r:id="rId20"/>
    <p:sldId id="608" r:id="rId21"/>
    <p:sldId id="620" r:id="rId22"/>
    <p:sldId id="621" r:id="rId23"/>
    <p:sldId id="612" r:id="rId24"/>
    <p:sldId id="624" r:id="rId25"/>
    <p:sldId id="622" r:id="rId26"/>
    <p:sldId id="584" r:id="rId27"/>
    <p:sldId id="609" r:id="rId28"/>
    <p:sldId id="588" r:id="rId29"/>
    <p:sldId id="614" r:id="rId30"/>
    <p:sldId id="611" r:id="rId31"/>
    <p:sldId id="570" r:id="rId32"/>
    <p:sldId id="568" r:id="rId33"/>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7"/>
    <a:srgbClr val="2718F0"/>
    <a:srgbClr val="669900"/>
    <a:srgbClr val="F7F8CA"/>
    <a:srgbClr val="00ADEF"/>
    <a:srgbClr val="0C14B8"/>
    <a:srgbClr val="E1210D"/>
    <a:srgbClr val="009A54"/>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250" autoAdjust="0"/>
    <p:restoredTop sz="99467" autoAdjust="0"/>
  </p:normalViewPr>
  <p:slideViewPr>
    <p:cSldViewPr>
      <p:cViewPr varScale="1">
        <p:scale>
          <a:sx n="97" d="100"/>
          <a:sy n="97" d="100"/>
        </p:scale>
        <p:origin x="-96"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9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I:\Doutorado%20a\Analises\Resultados\Segundo%20Sorgo%202013\2%20CURVA%20MATURA&#199;AO%20SORGO%20ITBA\Levantamento%20dados%20climatologicos%20preenchido%20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Doutorado%20a\Analises\Resultados\Segundo%20Sorgo%202013\2%20CURVA%20MATURA&#199;AO%20SORGO%20ITBA\Levantamento%20dados%20climatologicos%20preenchido%20a.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plotArea>
      <c:layout>
        <c:manualLayout>
          <c:layoutTarget val="inner"/>
          <c:xMode val="edge"/>
          <c:yMode val="edge"/>
          <c:x val="0.13911848850455674"/>
          <c:y val="3.9065659371180984E-2"/>
          <c:w val="0.72902396270926706"/>
          <c:h val="0.79601830733404344"/>
        </c:manualLayout>
      </c:layout>
      <c:barChart>
        <c:barDir val="col"/>
        <c:grouping val="clustered"/>
        <c:ser>
          <c:idx val="1"/>
          <c:order val="0"/>
          <c:cat>
            <c:strRef>
              <c:f>Plan1!$B$291:$B$304</c:f>
              <c:strCache>
                <c:ptCount val="14"/>
                <c:pt idx="0">
                  <c:v>77 dias </c:v>
                </c:pt>
                <c:pt idx="1">
                  <c:v>84 dias</c:v>
                </c:pt>
                <c:pt idx="2">
                  <c:v>91 dias</c:v>
                </c:pt>
                <c:pt idx="3">
                  <c:v>98 dias</c:v>
                </c:pt>
                <c:pt idx="4">
                  <c:v>105 dias</c:v>
                </c:pt>
                <c:pt idx="5">
                  <c:v>112 dias</c:v>
                </c:pt>
                <c:pt idx="6">
                  <c:v>119 dias</c:v>
                </c:pt>
                <c:pt idx="7">
                  <c:v>126 dias</c:v>
                </c:pt>
                <c:pt idx="8">
                  <c:v>133 dias</c:v>
                </c:pt>
                <c:pt idx="9">
                  <c:v>140 dias</c:v>
                </c:pt>
                <c:pt idx="10">
                  <c:v>147 dias</c:v>
                </c:pt>
                <c:pt idx="11">
                  <c:v>154 dias</c:v>
                </c:pt>
                <c:pt idx="12">
                  <c:v>161 dias</c:v>
                </c:pt>
                <c:pt idx="13">
                  <c:v>168 dias</c:v>
                </c:pt>
              </c:strCache>
            </c:strRef>
          </c:cat>
          <c:val>
            <c:numRef>
              <c:f>Plan1!$D$291:$D$304</c:f>
              <c:numCache>
                <c:formatCode>General</c:formatCode>
                <c:ptCount val="14"/>
              </c:numCache>
            </c:numRef>
          </c:val>
        </c:ser>
        <c:ser>
          <c:idx val="2"/>
          <c:order val="1"/>
          <c:spPr>
            <a:solidFill>
              <a:srgbClr val="002060"/>
            </a:solidFill>
            <a:ln>
              <a:gradFill>
                <a:gsLst>
                  <a:gs pos="0">
                    <a:schemeClr val="tx2">
                      <a:lumMod val="75000"/>
                    </a:schemeClr>
                  </a:gs>
                  <a:gs pos="50000">
                    <a:srgbClr val="4F81BD">
                      <a:tint val="44500"/>
                      <a:satMod val="160000"/>
                    </a:srgbClr>
                  </a:gs>
                  <a:gs pos="100000">
                    <a:srgbClr val="4F81BD">
                      <a:tint val="23500"/>
                      <a:satMod val="160000"/>
                    </a:srgbClr>
                  </a:gs>
                </a:gsLst>
                <a:lin ang="5400000" scaled="0"/>
              </a:gradFill>
            </a:ln>
          </c:spPr>
          <c:cat>
            <c:strRef>
              <c:f>Plan1!$B$291:$B$304</c:f>
              <c:strCache>
                <c:ptCount val="14"/>
                <c:pt idx="0">
                  <c:v>77 dias </c:v>
                </c:pt>
                <c:pt idx="1">
                  <c:v>84 dias</c:v>
                </c:pt>
                <c:pt idx="2">
                  <c:v>91 dias</c:v>
                </c:pt>
                <c:pt idx="3">
                  <c:v>98 dias</c:v>
                </c:pt>
                <c:pt idx="4">
                  <c:v>105 dias</c:v>
                </c:pt>
                <c:pt idx="5">
                  <c:v>112 dias</c:v>
                </c:pt>
                <c:pt idx="6">
                  <c:v>119 dias</c:v>
                </c:pt>
                <c:pt idx="7">
                  <c:v>126 dias</c:v>
                </c:pt>
                <c:pt idx="8">
                  <c:v>133 dias</c:v>
                </c:pt>
                <c:pt idx="9">
                  <c:v>140 dias</c:v>
                </c:pt>
                <c:pt idx="10">
                  <c:v>147 dias</c:v>
                </c:pt>
                <c:pt idx="11">
                  <c:v>154 dias</c:v>
                </c:pt>
                <c:pt idx="12">
                  <c:v>161 dias</c:v>
                </c:pt>
                <c:pt idx="13">
                  <c:v>168 dias</c:v>
                </c:pt>
              </c:strCache>
            </c:strRef>
          </c:cat>
          <c:val>
            <c:numRef>
              <c:f>Plan1!$E$291:$E$304</c:f>
              <c:numCache>
                <c:formatCode>ge\r\a\l</c:formatCode>
                <c:ptCount val="14"/>
                <c:pt idx="0">
                  <c:v>126</c:v>
                </c:pt>
                <c:pt idx="1">
                  <c:v>1</c:v>
                </c:pt>
                <c:pt idx="2">
                  <c:v>14</c:v>
                </c:pt>
                <c:pt idx="3">
                  <c:v>36</c:v>
                </c:pt>
                <c:pt idx="4">
                  <c:v>1</c:v>
                </c:pt>
                <c:pt idx="5">
                  <c:v>25</c:v>
                </c:pt>
                <c:pt idx="6">
                  <c:v>123</c:v>
                </c:pt>
                <c:pt idx="7">
                  <c:v>14</c:v>
                </c:pt>
                <c:pt idx="8">
                  <c:v>59</c:v>
                </c:pt>
                <c:pt idx="9">
                  <c:v>81</c:v>
                </c:pt>
                <c:pt idx="10">
                  <c:v>0</c:v>
                </c:pt>
                <c:pt idx="11">
                  <c:v>0</c:v>
                </c:pt>
                <c:pt idx="12">
                  <c:v>0</c:v>
                </c:pt>
                <c:pt idx="13">
                  <c:v>0</c:v>
                </c:pt>
              </c:numCache>
            </c:numRef>
          </c:val>
        </c:ser>
        <c:dLbls/>
        <c:axId val="85608704"/>
        <c:axId val="85622784"/>
      </c:barChart>
      <c:catAx>
        <c:axId val="85608704"/>
        <c:scaling>
          <c:orientation val="minMax"/>
        </c:scaling>
        <c:axPos val="b"/>
        <c:numFmt formatCode="ge\r\a\l" sourceLinked="0"/>
        <c:minorTickMark val="out"/>
        <c:tickLblPos val="low"/>
        <c:txPr>
          <a:bodyPr rot="3600000" vert="horz" anchor="t" anchorCtr="1"/>
          <a:lstStyle/>
          <a:p>
            <a:pPr>
              <a:defRPr lang="de-DE"/>
            </a:pPr>
            <a:endParaRPr lang="fr-FR"/>
          </a:p>
        </c:txPr>
        <c:crossAx val="85622784"/>
        <c:crosses val="autoZero"/>
        <c:auto val="1"/>
        <c:lblAlgn val="ctr"/>
        <c:lblOffset val="130"/>
        <c:tickLblSkip val="1"/>
        <c:tickMarkSkip val="1"/>
      </c:catAx>
      <c:valAx>
        <c:axId val="85622784"/>
        <c:scaling>
          <c:orientation val="minMax"/>
          <c:max val="140"/>
          <c:min val="0"/>
        </c:scaling>
        <c:axPos val="l"/>
        <c:title>
          <c:tx>
            <c:rich>
              <a:bodyPr rot="-5400000" vert="horz"/>
              <a:lstStyle/>
              <a:p>
                <a:pPr>
                  <a:defRPr lang="de-DE"/>
                </a:pPr>
                <a:r>
                  <a:rPr lang="en-US"/>
                  <a:t>Precipitacao (mm)</a:t>
                </a:r>
              </a:p>
            </c:rich>
          </c:tx>
          <c:layout/>
        </c:title>
        <c:numFmt formatCode="General" sourceLinked="1"/>
        <c:tickLblPos val="nextTo"/>
        <c:txPr>
          <a:bodyPr/>
          <a:lstStyle/>
          <a:p>
            <a:pPr>
              <a:defRPr lang="de-DE"/>
            </a:pPr>
            <a:endParaRPr lang="fr-FR"/>
          </a:p>
        </c:txPr>
        <c:crossAx val="8560870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plotArea>
      <c:layout>
        <c:manualLayout>
          <c:layoutTarget val="inner"/>
          <c:xMode val="edge"/>
          <c:yMode val="edge"/>
          <c:x val="0.13812314707468187"/>
          <c:y val="3.8040435594302174E-2"/>
          <c:w val="0.83004981903562791"/>
          <c:h val="0.7991307066099409"/>
        </c:manualLayout>
      </c:layout>
      <c:barChart>
        <c:barDir val="col"/>
        <c:grouping val="clustered"/>
        <c:ser>
          <c:idx val="0"/>
          <c:order val="0"/>
          <c:spPr>
            <a:solidFill>
              <a:srgbClr val="002060"/>
            </a:solidFill>
          </c:spPr>
          <c:cat>
            <c:strRef>
              <c:f>'2012'!$B$220:$B$230</c:f>
              <c:strCache>
                <c:ptCount val="11"/>
                <c:pt idx="0">
                  <c:v>77 dias </c:v>
                </c:pt>
                <c:pt idx="1">
                  <c:v>84 dias</c:v>
                </c:pt>
                <c:pt idx="2">
                  <c:v>91 dias</c:v>
                </c:pt>
                <c:pt idx="3">
                  <c:v>98 dias</c:v>
                </c:pt>
                <c:pt idx="4">
                  <c:v>105 dias</c:v>
                </c:pt>
                <c:pt idx="5">
                  <c:v>112 dias</c:v>
                </c:pt>
                <c:pt idx="6">
                  <c:v>119 dias</c:v>
                </c:pt>
                <c:pt idx="7">
                  <c:v>126 dias</c:v>
                </c:pt>
                <c:pt idx="8">
                  <c:v>133 dias</c:v>
                </c:pt>
                <c:pt idx="9">
                  <c:v>140 dias</c:v>
                </c:pt>
                <c:pt idx="10">
                  <c:v>147 dias</c:v>
                </c:pt>
              </c:strCache>
            </c:strRef>
          </c:cat>
          <c:val>
            <c:numRef>
              <c:f>'2012'!$C$220:$C$230</c:f>
              <c:numCache>
                <c:formatCode>ge\r\a\l</c:formatCode>
                <c:ptCount val="11"/>
                <c:pt idx="0">
                  <c:v>0</c:v>
                </c:pt>
                <c:pt idx="1">
                  <c:v>0</c:v>
                </c:pt>
                <c:pt idx="2">
                  <c:v>11</c:v>
                </c:pt>
                <c:pt idx="3">
                  <c:v>24</c:v>
                </c:pt>
                <c:pt idx="4">
                  <c:v>15</c:v>
                </c:pt>
                <c:pt idx="5">
                  <c:v>19</c:v>
                </c:pt>
                <c:pt idx="6">
                  <c:v>8</c:v>
                </c:pt>
                <c:pt idx="7">
                  <c:v>7</c:v>
                </c:pt>
                <c:pt idx="8">
                  <c:v>0</c:v>
                </c:pt>
                <c:pt idx="9">
                  <c:v>19</c:v>
                </c:pt>
                <c:pt idx="10">
                  <c:v>0</c:v>
                </c:pt>
              </c:numCache>
            </c:numRef>
          </c:val>
        </c:ser>
        <c:dLbls/>
        <c:axId val="85646720"/>
        <c:axId val="85677184"/>
      </c:barChart>
      <c:catAx>
        <c:axId val="85646720"/>
        <c:scaling>
          <c:orientation val="minMax"/>
        </c:scaling>
        <c:axPos val="b"/>
        <c:numFmt formatCode="ge\r\a\l" sourceLinked="0"/>
        <c:tickLblPos val="nextTo"/>
        <c:txPr>
          <a:bodyPr rot="3600000"/>
          <a:lstStyle/>
          <a:p>
            <a:pPr>
              <a:defRPr lang="de-DE"/>
            </a:pPr>
            <a:endParaRPr lang="fr-FR"/>
          </a:p>
        </c:txPr>
        <c:crossAx val="85677184"/>
        <c:crosses val="autoZero"/>
        <c:auto val="1"/>
        <c:lblAlgn val="ctr"/>
        <c:lblOffset val="100"/>
      </c:catAx>
      <c:valAx>
        <c:axId val="85677184"/>
        <c:scaling>
          <c:orientation val="minMax"/>
          <c:max val="140"/>
          <c:min val="0"/>
        </c:scaling>
        <c:axPos val="l"/>
        <c:title>
          <c:tx>
            <c:rich>
              <a:bodyPr rot="-5400000" vert="horz"/>
              <a:lstStyle/>
              <a:p>
                <a:pPr>
                  <a:defRPr lang="de-DE"/>
                </a:pPr>
                <a:r>
                  <a:rPr lang="en-US"/>
                  <a:t>Precipitacao (mm)</a:t>
                </a:r>
              </a:p>
            </c:rich>
          </c:tx>
          <c:layout/>
        </c:title>
        <c:numFmt formatCode="ge\r\a\l" sourceLinked="1"/>
        <c:tickLblPos val="nextTo"/>
        <c:txPr>
          <a:bodyPr/>
          <a:lstStyle/>
          <a:p>
            <a:pPr>
              <a:defRPr lang="de-DE"/>
            </a:pPr>
            <a:endParaRPr lang="fr-FR"/>
          </a:p>
        </c:txPr>
        <c:crossAx val="85646720"/>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a:cs typeface="+mn-cs"/>
              </a:defRPr>
            </a:lvl1pPr>
          </a:lstStyle>
          <a:p>
            <a:pPr>
              <a:defRPr/>
            </a:pPr>
            <a:endParaRPr lang="en-US"/>
          </a:p>
        </p:txBody>
      </p:sp>
      <p:sp>
        <p:nvSpPr>
          <p:cNvPr id="205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1"/>
            <a:r>
              <a:rPr lang="en-US" noProof="0" smtClean="0"/>
              <a:t>Segundo nível</a:t>
            </a:r>
          </a:p>
          <a:p>
            <a:pPr lvl="2"/>
            <a:r>
              <a:rPr lang="en-US" noProof="0" smtClean="0"/>
              <a:t>Terceiro nível</a:t>
            </a:r>
          </a:p>
          <a:p>
            <a:pPr lvl="3"/>
            <a:r>
              <a:rPr lang="en-US" noProof="0" smtClean="0"/>
              <a:t>Quarto nível</a:t>
            </a:r>
          </a:p>
          <a:p>
            <a:pPr lvl="4"/>
            <a:r>
              <a:rPr lang="en-US" noProof="0" smtClean="0"/>
              <a:t>Quinto nível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a:cs typeface="+mn-cs"/>
              </a:defRPr>
            </a:lvl1pPr>
          </a:lstStyle>
          <a:p>
            <a:pPr>
              <a:defRPr/>
            </a:pPr>
            <a:endParaRPr lang="en-US"/>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a:cs typeface="+mn-cs"/>
              </a:defRPr>
            </a:lvl1pPr>
          </a:lstStyle>
          <a:p>
            <a:pPr>
              <a:defRPr/>
            </a:pPr>
            <a:fld id="{E810ACA2-2E30-41EA-B410-E672F15F4519}"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pt-BR" alt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pt-BR" alt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a:ln/>
        </p:spPr>
      </p:sp>
      <p:sp>
        <p:nvSpPr>
          <p:cNvPr id="37891" name="Espaço Reservado para Anotações 2"/>
          <p:cNvSpPr>
            <a:spLocks noGrp="1"/>
          </p:cNvSpPr>
          <p:nvPr>
            <p:ph type="body" idx="1"/>
          </p:nvPr>
        </p:nvSpPr>
        <p:spPr>
          <a:noFill/>
        </p:spPr>
        <p:txBody>
          <a:bodyPr/>
          <a:lstStyle/>
          <a:p>
            <a:pPr eaLnBrk="1" hangingPunct="1">
              <a:spcBef>
                <a:spcPct val="0"/>
              </a:spcBef>
            </a:pPr>
            <a:endParaRPr lang="pt-BR" altLang="de-DE" smtClean="0">
              <a:latin typeface="Times New Roman" pitchFamily="18" charset="0"/>
            </a:endParaRPr>
          </a:p>
        </p:txBody>
      </p:sp>
      <p:sp>
        <p:nvSpPr>
          <p:cNvPr id="37892" name="Espaço Reservado para Número de Slide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F8158D9-7ABE-48B7-B836-A4F0ECA6084E}" type="slidenum">
              <a:rPr lang="en-US" altLang="de-DE" sz="1200" smtClean="0"/>
              <a:pPr>
                <a:defRPr/>
              </a:pPr>
              <a:t>7</a:t>
            </a:fld>
            <a:endParaRPr lang="en-US" altLang="de-DE"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ln/>
        </p:spPr>
      </p:sp>
      <p:sp>
        <p:nvSpPr>
          <p:cNvPr id="38915" name="Espaço Reservado para Anotações 2"/>
          <p:cNvSpPr>
            <a:spLocks noGrp="1"/>
          </p:cNvSpPr>
          <p:nvPr>
            <p:ph type="body" idx="1"/>
          </p:nvPr>
        </p:nvSpPr>
        <p:spPr>
          <a:noFill/>
        </p:spPr>
        <p:txBody>
          <a:bodyPr/>
          <a:lstStyle/>
          <a:p>
            <a:endParaRPr lang="pt-BR" altLang="de-DE" smtClean="0">
              <a:latin typeface="Times New Roman" pitchFamily="18" charset="0"/>
            </a:endParaRPr>
          </a:p>
        </p:txBody>
      </p:sp>
      <p:sp>
        <p:nvSpPr>
          <p:cNvPr id="38916" name="Espaço Reservado para Número de Slide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1BD0833-BFF8-48B5-9659-7DE6CAC8BE7B}" type="slidenum">
              <a:rPr lang="pt-BR" altLang="de-DE" sz="1200" smtClean="0"/>
              <a:pPr>
                <a:defRPr/>
              </a:pPr>
              <a:t>9</a:t>
            </a:fld>
            <a:endParaRPr lang="pt-BR" alt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ln/>
        </p:spPr>
      </p:sp>
      <p:sp>
        <p:nvSpPr>
          <p:cNvPr id="39939" name="Espaço Reservado para Anotações 2"/>
          <p:cNvSpPr>
            <a:spLocks noGrp="1"/>
          </p:cNvSpPr>
          <p:nvPr>
            <p:ph type="body" idx="1"/>
          </p:nvPr>
        </p:nvSpPr>
        <p:spPr>
          <a:noFill/>
        </p:spPr>
        <p:txBody>
          <a:bodyPr/>
          <a:lstStyle/>
          <a:p>
            <a:pPr eaLnBrk="1" hangingPunct="1">
              <a:spcBef>
                <a:spcPct val="0"/>
              </a:spcBef>
            </a:pPr>
            <a:endParaRPr lang="pt-BR" altLang="de-DE" smtClean="0">
              <a:latin typeface="Times New Roman" pitchFamily="18" charset="0"/>
            </a:endParaRPr>
          </a:p>
        </p:txBody>
      </p:sp>
      <p:sp>
        <p:nvSpPr>
          <p:cNvPr id="39940" name="Espaço Reservado para Número de Slide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860E3C8-7EB8-4133-B251-E72FC505D23C}" type="slidenum">
              <a:rPr lang="en-US" altLang="de-DE" sz="1200" smtClean="0"/>
              <a:pPr>
                <a:defRPr/>
              </a:pPr>
              <a:t>18</a:t>
            </a:fld>
            <a:endParaRPr lang="en-US" altLang="de-D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a:ln/>
        </p:spPr>
      </p:sp>
      <p:sp>
        <p:nvSpPr>
          <p:cNvPr id="40963" name="Espaço Reservado para Anotações 2"/>
          <p:cNvSpPr>
            <a:spLocks noGrp="1"/>
          </p:cNvSpPr>
          <p:nvPr>
            <p:ph type="body" idx="1"/>
          </p:nvPr>
        </p:nvSpPr>
        <p:spPr>
          <a:noFill/>
        </p:spPr>
        <p:txBody>
          <a:bodyPr/>
          <a:lstStyle/>
          <a:p>
            <a:pPr eaLnBrk="1" hangingPunct="1">
              <a:spcBef>
                <a:spcPct val="0"/>
              </a:spcBef>
            </a:pPr>
            <a:endParaRPr lang="pt-BR" altLang="de-DE" smtClean="0">
              <a:latin typeface="Times New Roman" pitchFamily="18" charset="0"/>
            </a:endParaRPr>
          </a:p>
        </p:txBody>
      </p:sp>
      <p:sp>
        <p:nvSpPr>
          <p:cNvPr id="40964" name="Espaço Reservado para Número de Slide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3E5A930-960A-450E-B51E-FB0059E320B4}" type="slidenum">
              <a:rPr lang="en-US" altLang="de-DE" sz="1200" smtClean="0"/>
              <a:pPr>
                <a:defRPr/>
              </a:pPr>
              <a:t>19</a:t>
            </a:fld>
            <a:endParaRPr lang="en-US" altLang="de-D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ln/>
        </p:spPr>
      </p:sp>
      <p:sp>
        <p:nvSpPr>
          <p:cNvPr id="41987" name="Espaço Reservado para Anotações 2"/>
          <p:cNvSpPr>
            <a:spLocks noGrp="1"/>
          </p:cNvSpPr>
          <p:nvPr>
            <p:ph type="body" idx="1"/>
          </p:nvPr>
        </p:nvSpPr>
        <p:spPr>
          <a:noFill/>
        </p:spPr>
        <p:txBody>
          <a:bodyPr/>
          <a:lstStyle/>
          <a:p>
            <a:pPr eaLnBrk="1" hangingPunct="1">
              <a:spcBef>
                <a:spcPct val="0"/>
              </a:spcBef>
            </a:pPr>
            <a:endParaRPr lang="pt-BR" altLang="de-DE" smtClean="0">
              <a:latin typeface="Times New Roman" pitchFamily="18" charset="0"/>
            </a:endParaRPr>
          </a:p>
        </p:txBody>
      </p:sp>
      <p:sp>
        <p:nvSpPr>
          <p:cNvPr id="41988" name="Espaço Reservado para Número de Slide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E2680A2-8056-4216-9BC2-712B47AFBA5E}" type="slidenum">
              <a:rPr lang="en-US" altLang="de-DE" sz="1200" smtClean="0"/>
              <a:pPr>
                <a:defRPr/>
              </a:pPr>
              <a:t>24</a:t>
            </a:fld>
            <a:endParaRPr lang="en-US" alt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5E55C-7B87-4063-867C-EE99ACD9F1EB}"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07389-1ECA-4299-BDD9-096CE9711544}"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B75F41-125A-42BD-A906-9B80A9074644}"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899D67-FF60-4985-A27B-986E9A241FAE}"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AB5F7-727D-4DF5-A351-BCA027D0E424}"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FE978-04F3-41E4-AE92-6FD4ABAEAAE5}"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03A15-751B-46C7-B1D6-F13ECE12D259}"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C44E28-6A50-46B2-A3CD-B8C953671F1E}"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C4DB46-A9C5-4DFC-8442-6F497205C314}"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856E33-EBF2-4259-BA33-D8F92D988639}"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DAC10-CD4F-4E2F-B8FF-D1BD5D2D9B57}"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a:cs typeface="+mn-cs"/>
              </a:defRPr>
            </a:lvl1pPr>
          </a:lstStyle>
          <a:p>
            <a:pPr>
              <a:defRPr/>
            </a:pPr>
            <a:fld id="{BB159668-6D8E-4C81-AD25-B2B5E4376A9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rafael.parrella@embrapa.br" TargetMode="Externa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mailto:RESchaffert@hotmail.com" TargetMode="External"/><Relationship Id="rId3" Type="http://schemas.openxmlformats.org/officeDocument/2006/relationships/image" Target="../media/image3.png"/><Relationship Id="rId7" Type="http://schemas.openxmlformats.org/officeDocument/2006/relationships/hyperlink" Target="mailto:rafael.Parrella@embrapa.br" TargetMode="Externa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ítulo 1"/>
          <p:cNvSpPr txBox="1">
            <a:spLocks/>
          </p:cNvSpPr>
          <p:nvPr/>
        </p:nvSpPr>
        <p:spPr bwMode="auto">
          <a:xfrm>
            <a:off x="9525" y="0"/>
            <a:ext cx="8678863" cy="1700213"/>
          </a:xfrm>
          <a:prstGeom prst="rect">
            <a:avLst/>
          </a:prstGeom>
          <a:noFill/>
          <a:ln w="9525">
            <a:noFill/>
            <a:miter lim="800000"/>
            <a:headEnd/>
            <a:tailEnd/>
          </a:ln>
        </p:spPr>
        <p:txBody>
          <a:bodyPr/>
          <a:lstStyle/>
          <a:p>
            <a:pPr algn="ctr" eaLnBrk="0" hangingPunct="0"/>
            <a:r>
              <a:rPr lang="en-US" altLang="de-DE" sz="3200" b="1">
                <a:solidFill>
                  <a:srgbClr val="008047"/>
                </a:solidFill>
                <a:latin typeface="Comic Sans MS" pitchFamily="66" charset="0"/>
              </a:rPr>
              <a:t>“Ethanol Production from Sweet Sorghum in Brazil – Industrial Application in the Sugarcane Sector”</a:t>
            </a:r>
          </a:p>
        </p:txBody>
      </p:sp>
      <p:sp>
        <p:nvSpPr>
          <p:cNvPr id="2051" name="TextBox 3"/>
          <p:cNvSpPr txBox="1">
            <a:spLocks noChangeArrowheads="1"/>
          </p:cNvSpPr>
          <p:nvPr/>
        </p:nvSpPr>
        <p:spPr bwMode="auto">
          <a:xfrm>
            <a:off x="1725613" y="3213100"/>
            <a:ext cx="5654675" cy="1924050"/>
          </a:xfrm>
          <a:prstGeom prst="rect">
            <a:avLst/>
          </a:prstGeom>
          <a:noFill/>
          <a:ln w="9525">
            <a:noFill/>
            <a:miter lim="800000"/>
            <a:headEnd/>
            <a:tailEnd/>
          </a:ln>
        </p:spPr>
        <p:txBody>
          <a:bodyPr>
            <a:spAutoFit/>
          </a:bodyPr>
          <a:lstStyle/>
          <a:p>
            <a:pPr algn="ctr" eaLnBrk="0" hangingPunct="0"/>
            <a:endParaRPr lang="pt-BR" altLang="de-DE" sz="900">
              <a:latin typeface="Lucida Sans" pitchFamily="34" charset="0"/>
            </a:endParaRPr>
          </a:p>
          <a:p>
            <a:pPr algn="ctr" eaLnBrk="0" hangingPunct="0"/>
            <a:r>
              <a:rPr lang="pt-BR" altLang="de-DE" sz="1600" b="1">
                <a:solidFill>
                  <a:srgbClr val="008047"/>
                </a:solidFill>
                <a:latin typeface="Comic Sans MS" pitchFamily="66" charset="0"/>
              </a:rPr>
              <a:t>June 26, 2014 - </a:t>
            </a:r>
            <a:r>
              <a:rPr lang="en-US" altLang="de-DE" sz="1600" b="1" i="1">
                <a:solidFill>
                  <a:srgbClr val="008047"/>
                </a:solidFill>
                <a:latin typeface="Comic Sans MS" pitchFamily="66" charset="0"/>
              </a:rPr>
              <a:t>10:15 – 15:00</a:t>
            </a:r>
            <a:endParaRPr lang="pt-BR" altLang="de-DE" sz="1600">
              <a:solidFill>
                <a:srgbClr val="008047"/>
              </a:solidFill>
              <a:latin typeface="Comic Sans MS" pitchFamily="66" charset="0"/>
            </a:endParaRPr>
          </a:p>
          <a:p>
            <a:pPr eaLnBrk="0" hangingPunct="0"/>
            <a:r>
              <a:rPr lang="en-US" altLang="de-DE" sz="1600">
                <a:latin typeface="Comic Sans MS" pitchFamily="66" charset="0"/>
              </a:rPr>
              <a:t> </a:t>
            </a:r>
            <a:r>
              <a:rPr lang="en-US" altLang="de-DE" sz="1600" b="1">
                <a:latin typeface="Comic Sans MS" pitchFamily="66" charset="0"/>
              </a:rPr>
              <a:t> </a:t>
            </a:r>
            <a:r>
              <a:rPr lang="en-US" altLang="de-DE" sz="1600" b="1">
                <a:solidFill>
                  <a:srgbClr val="008047"/>
                </a:solidFill>
                <a:latin typeface="Comic Sans MS" pitchFamily="66" charset="0"/>
              </a:rPr>
              <a:t>22</a:t>
            </a:r>
            <a:r>
              <a:rPr lang="en-US" altLang="de-DE" sz="1600" b="1" baseline="30000">
                <a:solidFill>
                  <a:srgbClr val="008047"/>
                </a:solidFill>
                <a:latin typeface="Comic Sans MS" pitchFamily="66" charset="0"/>
              </a:rPr>
              <a:t>nd</a:t>
            </a:r>
            <a:r>
              <a:rPr lang="en-US" altLang="de-DE" sz="1600" b="1">
                <a:solidFill>
                  <a:srgbClr val="008047"/>
                </a:solidFill>
                <a:latin typeface="Comic Sans MS" pitchFamily="66" charset="0"/>
              </a:rPr>
              <a:t> European Biomass Conference and Exhibition</a:t>
            </a:r>
            <a:endParaRPr lang="pt-BR" altLang="de-DE" sz="1600">
              <a:solidFill>
                <a:srgbClr val="008047"/>
              </a:solidFill>
              <a:latin typeface="Comic Sans MS" pitchFamily="66" charset="0"/>
            </a:endParaRPr>
          </a:p>
          <a:p>
            <a:pPr algn="ctr" eaLnBrk="0" hangingPunct="0"/>
            <a:r>
              <a:rPr lang="pt-BR" altLang="de-DE" sz="1600" b="1">
                <a:solidFill>
                  <a:srgbClr val="008047"/>
                </a:solidFill>
                <a:latin typeface="Comic Sans MS" pitchFamily="66" charset="0"/>
              </a:rPr>
              <a:t>Hamburg, Germany</a:t>
            </a:r>
            <a:endParaRPr lang="pt-BR" altLang="de-DE" sz="1600">
              <a:latin typeface="Comic Sans MS" pitchFamily="66" charset="0"/>
            </a:endParaRPr>
          </a:p>
          <a:p>
            <a:pPr algn="ctr" eaLnBrk="0" hangingPunct="0"/>
            <a:endParaRPr lang="pt-BR" altLang="de-DE" sz="800"/>
          </a:p>
          <a:p>
            <a:pPr algn="ctr" eaLnBrk="0" hangingPunct="0"/>
            <a:r>
              <a:rPr lang="pt-BR" altLang="de-DE" sz="1800" b="1">
                <a:solidFill>
                  <a:srgbClr val="008047"/>
                </a:solidFill>
                <a:latin typeface="Arial" pitchFamily="34" charset="0"/>
              </a:rPr>
              <a:t> </a:t>
            </a:r>
            <a:r>
              <a:rPr lang="pt-BR" altLang="de-DE" sz="1800" b="1">
                <a:solidFill>
                  <a:srgbClr val="008047"/>
                </a:solidFill>
                <a:latin typeface="Arial" pitchFamily="34" charset="0"/>
                <a:hlinkClick r:id="rId4"/>
              </a:rPr>
              <a:t>rafael.parrella@embrapa.br</a:t>
            </a:r>
            <a:endParaRPr lang="pt-BR" altLang="de-DE" sz="1800" b="1">
              <a:solidFill>
                <a:srgbClr val="008047"/>
              </a:solidFill>
              <a:latin typeface="Arial" pitchFamily="34" charset="0"/>
            </a:endParaRPr>
          </a:p>
          <a:p>
            <a:pPr algn="ctr" eaLnBrk="0" hangingPunct="0"/>
            <a:r>
              <a:rPr lang="pt-BR" altLang="de-DE" sz="1800" b="1">
                <a:solidFill>
                  <a:srgbClr val="008047"/>
                </a:solidFill>
                <a:latin typeface="Arial" pitchFamily="34" charset="0"/>
              </a:rPr>
              <a:t>robert.schaffert@embrapa.br</a:t>
            </a:r>
            <a:endParaRPr lang="en-US" altLang="de-DE" sz="1800" b="1">
              <a:solidFill>
                <a:srgbClr val="008047"/>
              </a:solidFill>
              <a:latin typeface="Arial" pitchFamily="34" charset="0"/>
            </a:endParaRPr>
          </a:p>
          <a:p>
            <a:pPr algn="ctr" eaLnBrk="0" hangingPunct="0"/>
            <a:r>
              <a:rPr lang="en-US" altLang="de-DE" sz="1800" b="1">
                <a:solidFill>
                  <a:srgbClr val="008047"/>
                </a:solidFill>
                <a:latin typeface="Arial" pitchFamily="34" charset="0"/>
              </a:rPr>
              <a:t>reschaffert@hotmail.com</a:t>
            </a:r>
            <a:endParaRPr lang="pt-BR" altLang="de-DE">
              <a:solidFill>
                <a:srgbClr val="008047"/>
              </a:solidFill>
            </a:endParaRPr>
          </a:p>
        </p:txBody>
      </p:sp>
      <p:sp>
        <p:nvSpPr>
          <p:cNvPr id="2052" name="TextBox 4"/>
          <p:cNvSpPr txBox="1">
            <a:spLocks noChangeArrowheads="1"/>
          </p:cNvSpPr>
          <p:nvPr/>
        </p:nvSpPr>
        <p:spPr bwMode="auto">
          <a:xfrm>
            <a:off x="1731963" y="1773238"/>
            <a:ext cx="6975475" cy="830262"/>
          </a:xfrm>
          <a:prstGeom prst="rect">
            <a:avLst/>
          </a:prstGeom>
          <a:noFill/>
          <a:ln w="9525">
            <a:noFill/>
            <a:miter lim="800000"/>
            <a:headEnd/>
            <a:tailEnd/>
          </a:ln>
        </p:spPr>
        <p:txBody>
          <a:bodyPr wrap="none">
            <a:spAutoFit/>
          </a:bodyPr>
          <a:lstStyle/>
          <a:p>
            <a:pPr algn="ctr" eaLnBrk="0" hangingPunct="0"/>
            <a:r>
              <a:rPr lang="pt-BR" altLang="de-DE" b="1">
                <a:solidFill>
                  <a:srgbClr val="008047"/>
                </a:solidFill>
                <a:latin typeface="Comic Sans MS" pitchFamily="66" charset="0"/>
                <a:ea typeface="Calibri" pitchFamily="34" charset="0"/>
                <a:cs typeface="Calibri" pitchFamily="34" charset="0"/>
              </a:rPr>
              <a:t>Rafael A.C. Parrella, </a:t>
            </a:r>
            <a:r>
              <a:rPr lang="fr-FR" altLang="de-DE" b="1">
                <a:solidFill>
                  <a:srgbClr val="008649"/>
                </a:solidFill>
                <a:latin typeface="Comic Sans MS" pitchFamily="66" charset="0"/>
              </a:rPr>
              <a:t>Dr. Cynthia </a:t>
            </a:r>
            <a:r>
              <a:rPr lang="en-US" altLang="de-DE" b="1">
                <a:solidFill>
                  <a:srgbClr val="008649"/>
                </a:solidFill>
                <a:latin typeface="Comic Sans MS" pitchFamily="66" charset="0"/>
              </a:rPr>
              <a:t>Damasceno</a:t>
            </a:r>
          </a:p>
          <a:p>
            <a:pPr algn="ctr" eaLnBrk="0" hangingPunct="0"/>
            <a:r>
              <a:rPr lang="pt-BR" altLang="de-DE" b="1">
                <a:solidFill>
                  <a:srgbClr val="008047"/>
                </a:solidFill>
                <a:latin typeface="Comic Sans MS" pitchFamily="66" charset="0"/>
                <a:ea typeface="Calibri" pitchFamily="34" charset="0"/>
                <a:cs typeface="Calibri" pitchFamily="34" charset="0"/>
              </a:rPr>
              <a:t> &amp; Robert E. Schaffert (SweetFuel Brazil)</a:t>
            </a:r>
          </a:p>
        </p:txBody>
      </p:sp>
      <p:pic>
        <p:nvPicPr>
          <p:cNvPr id="2053" name="Picture 2"/>
          <p:cNvPicPr>
            <a:picLocks noChangeAspect="1" noChangeArrowheads="1"/>
          </p:cNvPicPr>
          <p:nvPr/>
        </p:nvPicPr>
        <p:blipFill>
          <a:blip r:embed="rId5"/>
          <a:srcRect/>
          <a:stretch>
            <a:fillRect/>
          </a:stretch>
        </p:blipFill>
        <p:spPr bwMode="auto">
          <a:xfrm>
            <a:off x="827088" y="6165850"/>
            <a:ext cx="1228725" cy="647700"/>
          </a:xfrm>
          <a:prstGeom prst="rect">
            <a:avLst/>
          </a:prstGeom>
          <a:noFill/>
          <a:ln w="9525">
            <a:noFill/>
            <a:round/>
            <a:headEnd/>
            <a:tailEnd/>
          </a:ln>
        </p:spPr>
      </p:pic>
      <p:pic>
        <p:nvPicPr>
          <p:cNvPr id="2054" name="Picture 4"/>
          <p:cNvPicPr>
            <a:picLocks noChangeAspect="1" noChangeArrowheads="1"/>
          </p:cNvPicPr>
          <p:nvPr/>
        </p:nvPicPr>
        <p:blipFill>
          <a:blip r:embed="rId6"/>
          <a:srcRect/>
          <a:stretch>
            <a:fillRect/>
          </a:stretch>
        </p:blipFill>
        <p:spPr bwMode="auto">
          <a:xfrm>
            <a:off x="3995738" y="6051550"/>
            <a:ext cx="1571625" cy="836613"/>
          </a:xfrm>
          <a:prstGeom prst="rect">
            <a:avLst/>
          </a:prstGeom>
          <a:noFill/>
          <a:ln w="9525">
            <a:noFill/>
            <a:round/>
            <a:headEnd/>
            <a:tailEnd/>
          </a:ln>
        </p:spPr>
      </p:pic>
      <p:pic>
        <p:nvPicPr>
          <p:cNvPr id="2055" name="Picture 5"/>
          <p:cNvPicPr>
            <a:picLocks noChangeAspect="1" noChangeArrowheads="1"/>
          </p:cNvPicPr>
          <p:nvPr/>
        </p:nvPicPr>
        <p:blipFill>
          <a:blip r:embed="rId7"/>
          <a:srcRect/>
          <a:stretch>
            <a:fillRect/>
          </a:stretch>
        </p:blipFill>
        <p:spPr bwMode="auto">
          <a:xfrm>
            <a:off x="6303963" y="5903913"/>
            <a:ext cx="2371725" cy="838200"/>
          </a:xfrm>
          <a:prstGeom prst="rect">
            <a:avLst/>
          </a:prstGeom>
          <a:noFill/>
          <a:ln w="9525">
            <a:noFill/>
            <a:round/>
            <a:headEnd/>
            <a:tailEnd/>
          </a:ln>
        </p:spPr>
      </p:pic>
      <p:cxnSp>
        <p:nvCxnSpPr>
          <p:cNvPr id="2056" name="Conector reto 2"/>
          <p:cNvCxnSpPr>
            <a:cxnSpLocks noChangeShapeType="1"/>
          </p:cNvCxnSpPr>
          <p:nvPr/>
        </p:nvCxnSpPr>
        <p:spPr bwMode="auto">
          <a:xfrm>
            <a:off x="0" y="1700213"/>
            <a:ext cx="9142413" cy="0"/>
          </a:xfrm>
          <a:prstGeom prst="line">
            <a:avLst/>
          </a:prstGeom>
          <a:noFill/>
          <a:ln w="57150" algn="ctr">
            <a:solidFill>
              <a:srgbClr val="008047"/>
            </a:solidFill>
            <a:round/>
            <a:headEnd/>
            <a:tailEnd/>
          </a:ln>
          <a:effectLst/>
        </p:spPr>
      </p:cxnSp>
      <p:sp>
        <p:nvSpPr>
          <p:cNvPr id="2057" name="Espaço Reservado para Número de Slide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9BE9D42-AB69-4DCE-8C28-A31EE50D9254}" type="slidenum">
              <a:rPr lang="en-US" altLang="de-DE" sz="1400" smtClean="0"/>
              <a:pPr>
                <a:defRPr/>
              </a:pPr>
              <a:t>1</a:t>
            </a:fld>
            <a:endParaRPr lang="en-US" altLang="de-DE" sz="1400" smtClean="0"/>
          </a:p>
        </p:txBody>
      </p:sp>
      <p:sp>
        <p:nvSpPr>
          <p:cNvPr id="2058" name="CaixaDeTexto 1"/>
          <p:cNvSpPr txBox="1">
            <a:spLocks noChangeArrowheads="1"/>
          </p:cNvSpPr>
          <p:nvPr/>
        </p:nvSpPr>
        <p:spPr bwMode="auto">
          <a:xfrm>
            <a:off x="3276600" y="2636838"/>
            <a:ext cx="6011863" cy="708025"/>
          </a:xfrm>
          <a:prstGeom prst="rect">
            <a:avLst/>
          </a:prstGeom>
          <a:noFill/>
          <a:ln w="9525">
            <a:noFill/>
            <a:miter lim="800000"/>
            <a:headEnd/>
            <a:tailEnd/>
          </a:ln>
        </p:spPr>
        <p:txBody>
          <a:bodyPr>
            <a:spAutoFit/>
          </a:bodyPr>
          <a:lstStyle/>
          <a:p>
            <a:pPr eaLnBrk="0" hangingPunct="0"/>
            <a:r>
              <a:rPr lang="pt-BR" altLang="de-DE" sz="2000" b="1">
                <a:solidFill>
                  <a:srgbClr val="008047"/>
                </a:solidFill>
                <a:latin typeface="Comic Sans MS" pitchFamily="66" charset="0"/>
              </a:rPr>
              <a:t>w/ collaboration of Andre May and Evandro</a:t>
            </a:r>
          </a:p>
          <a:p>
            <a:pPr eaLnBrk="0" hangingPunct="0"/>
            <a:r>
              <a:rPr lang="pt-BR" altLang="de-DE" sz="2000" b="1">
                <a:solidFill>
                  <a:srgbClr val="008047"/>
                </a:solidFill>
                <a:latin typeface="Comic Sans MS" pitchFamily="66" charset="0"/>
              </a:rPr>
              <a:t>    </a:t>
            </a:r>
            <a:r>
              <a:rPr lang="en-US" altLang="de-DE" sz="2000" b="1">
                <a:solidFill>
                  <a:srgbClr val="008047"/>
                </a:solidFill>
                <a:latin typeface="Comic Sans MS" pitchFamily="66" charset="0"/>
              </a:rPr>
              <a:t>C. Mantovani, </a:t>
            </a:r>
            <a:r>
              <a:rPr lang="en-US" altLang="de-DE" sz="2000" b="1">
                <a:solidFill>
                  <a:srgbClr val="008047"/>
                </a:solidFill>
                <a:latin typeface="Calibri" pitchFamily="34" charset="0"/>
              </a:rPr>
              <a:t>(Embrapa Maize and Sorghum)</a:t>
            </a:r>
            <a:endParaRPr lang="pt-BR" altLang="de-DE" sz="2000" b="1">
              <a:solidFill>
                <a:srgbClr val="008047"/>
              </a:solidFill>
              <a:latin typeface="Comic Sans MS" pitchFamily="66" charset="0"/>
            </a:endParaRPr>
          </a:p>
        </p:txBody>
      </p:sp>
      <p:pic>
        <p:nvPicPr>
          <p:cNvPr id="2059" name="Picture 2"/>
          <p:cNvPicPr>
            <a:picLocks noChangeAspect="1" noChangeArrowheads="1"/>
          </p:cNvPicPr>
          <p:nvPr/>
        </p:nvPicPr>
        <p:blipFill>
          <a:blip r:embed="rId8"/>
          <a:srcRect/>
          <a:stretch>
            <a:fillRect/>
          </a:stretch>
        </p:blipFill>
        <p:spPr bwMode="auto">
          <a:xfrm>
            <a:off x="6948488" y="3783013"/>
            <a:ext cx="1863725" cy="2230437"/>
          </a:xfrm>
          <a:prstGeom prst="rect">
            <a:avLst/>
          </a:prstGeom>
          <a:noFill/>
          <a:ln w="9525">
            <a:noFill/>
            <a:miter lim="800000"/>
            <a:headEnd/>
            <a:tailEnd/>
          </a:ln>
        </p:spPr>
      </p:pic>
      <p:pic>
        <p:nvPicPr>
          <p:cNvPr id="2060" name="Picture 3"/>
          <p:cNvPicPr>
            <a:picLocks noChangeAspect="1" noChangeArrowheads="1"/>
          </p:cNvPicPr>
          <p:nvPr/>
        </p:nvPicPr>
        <p:blipFill>
          <a:blip r:embed="rId9"/>
          <a:srcRect/>
          <a:stretch>
            <a:fillRect/>
          </a:stretch>
        </p:blipFill>
        <p:spPr bwMode="auto">
          <a:xfrm>
            <a:off x="12700" y="1727200"/>
            <a:ext cx="1352550" cy="454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395288" y="-14288"/>
            <a:ext cx="8208962" cy="1584326"/>
          </a:xfrm>
        </p:spPr>
        <p:txBody>
          <a:bodyPr/>
          <a:lstStyle/>
          <a:p>
            <a:r>
              <a:rPr lang="en-US" altLang="de-DE" sz="3200" b="1" smtClean="0">
                <a:solidFill>
                  <a:srgbClr val="008047"/>
                </a:solidFill>
                <a:latin typeface="Comic Sans MS" pitchFamily="66" charset="0"/>
              </a:rPr>
              <a:t>Production System Depends upon  </a:t>
            </a:r>
            <a:r>
              <a:rPr lang="en-US" altLang="de-DE" sz="3200" b="1" smtClean="0">
                <a:solidFill>
                  <a:srgbClr val="C00000"/>
                </a:solidFill>
                <a:latin typeface="Comic Sans MS" pitchFamily="66" charset="0"/>
              </a:rPr>
              <a:t>Machinery Technology </a:t>
            </a:r>
            <a:r>
              <a:rPr lang="en-US" altLang="de-DE" sz="3200" b="1" smtClean="0">
                <a:solidFill>
                  <a:srgbClr val="008047"/>
                </a:solidFill>
                <a:latin typeface="Comic Sans MS" pitchFamily="66" charset="0"/>
              </a:rPr>
              <a:t>in Brazil for Planting and Harvesting Sweet Sorghum </a:t>
            </a:r>
          </a:p>
        </p:txBody>
      </p:sp>
      <p:pic>
        <p:nvPicPr>
          <p:cNvPr id="11268" name="Picture 6"/>
          <p:cNvPicPr>
            <a:picLocks noChangeAspect="1" noChangeArrowheads="1"/>
          </p:cNvPicPr>
          <p:nvPr/>
        </p:nvPicPr>
        <p:blipFill>
          <a:blip r:embed="rId2"/>
          <a:srcRect/>
          <a:stretch>
            <a:fillRect/>
          </a:stretch>
        </p:blipFill>
        <p:spPr bwMode="auto">
          <a:xfrm>
            <a:off x="58738" y="1536700"/>
            <a:ext cx="4578350" cy="3441700"/>
          </a:xfrm>
          <a:prstGeom prst="rect">
            <a:avLst/>
          </a:prstGeom>
          <a:noFill/>
          <a:ln w="9525">
            <a:noFill/>
            <a:miter lim="800000"/>
            <a:headEnd/>
            <a:tailEnd/>
          </a:ln>
          <a:effectLst/>
        </p:spPr>
      </p:pic>
      <p:pic>
        <p:nvPicPr>
          <p:cNvPr id="11269" name="Picture 7"/>
          <p:cNvPicPr>
            <a:picLocks noChangeAspect="1" noChangeArrowheads="1"/>
          </p:cNvPicPr>
          <p:nvPr/>
        </p:nvPicPr>
        <p:blipFill>
          <a:blip r:embed="rId3"/>
          <a:srcRect/>
          <a:stretch>
            <a:fillRect/>
          </a:stretch>
        </p:blipFill>
        <p:spPr bwMode="auto">
          <a:xfrm>
            <a:off x="4397375" y="1516063"/>
            <a:ext cx="4694238" cy="3497262"/>
          </a:xfrm>
          <a:prstGeom prst="rect">
            <a:avLst/>
          </a:prstGeom>
          <a:noFill/>
          <a:ln w="9525">
            <a:noFill/>
            <a:miter lim="800000"/>
            <a:headEnd/>
            <a:tailEnd/>
          </a:ln>
          <a:effectLst/>
        </p:spPr>
      </p:pic>
      <p:sp>
        <p:nvSpPr>
          <p:cNvPr id="11270" name="Espaço Reservado para Número de Slide 4"/>
          <p:cNvSpPr>
            <a:spLocks noGrp="1"/>
          </p:cNvSpPr>
          <p:nvPr>
            <p:ph type="sldNum" sz="quarter" idx="12"/>
          </p:nvPr>
        </p:nvSpPr>
        <p:spPr>
          <a:xfrm>
            <a:off x="6732588" y="64008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E647FD6-4387-402B-85B3-CFA6AEC2E6E8}" type="slidenum">
              <a:rPr lang="en-US" altLang="de-DE" sz="2000" b="1" smtClean="0">
                <a:solidFill>
                  <a:srgbClr val="008047"/>
                </a:solidFill>
                <a:latin typeface="Calibri" pitchFamily="34" charset="0"/>
              </a:rPr>
              <a:pPr>
                <a:defRPr/>
              </a:pPr>
              <a:t>10</a:t>
            </a:fld>
            <a:endParaRPr lang="en-US" altLang="de-DE" sz="2000" b="1" smtClean="0">
              <a:solidFill>
                <a:srgbClr val="008047"/>
              </a:solidFill>
              <a:latin typeface="Calibri" pitchFamily="34" charset="0"/>
            </a:endParaRPr>
          </a:p>
        </p:txBody>
      </p:sp>
      <p:sp>
        <p:nvSpPr>
          <p:cNvPr id="11271" name="TextBox 6"/>
          <p:cNvSpPr txBox="1">
            <a:spLocks noChangeArrowheads="1"/>
          </p:cNvSpPr>
          <p:nvPr/>
        </p:nvSpPr>
        <p:spPr bwMode="auto">
          <a:xfrm>
            <a:off x="163513" y="4941888"/>
            <a:ext cx="8831262" cy="522287"/>
          </a:xfrm>
          <a:prstGeom prst="rect">
            <a:avLst/>
          </a:prstGeom>
          <a:noFill/>
          <a:ln w="9525">
            <a:noFill/>
            <a:miter lim="800000"/>
            <a:headEnd/>
            <a:tailEnd/>
          </a:ln>
        </p:spPr>
        <p:txBody>
          <a:bodyPr wrap="none">
            <a:spAutoFit/>
          </a:bodyPr>
          <a:lstStyle/>
          <a:p>
            <a:pPr eaLnBrk="0" hangingPunct="0"/>
            <a:r>
              <a:rPr lang="pt-BR" altLang="de-DE" sz="2800" b="1">
                <a:solidFill>
                  <a:srgbClr val="008047"/>
                </a:solidFill>
                <a:latin typeface="Comic Sans MS" pitchFamily="66" charset="0"/>
              </a:rPr>
              <a:t>   No-Till Planter          Mechanized Harvesting</a:t>
            </a:r>
          </a:p>
        </p:txBody>
      </p:sp>
      <p:cxnSp>
        <p:nvCxnSpPr>
          <p:cNvPr id="11272" name="Straight Connector 8"/>
          <p:cNvCxnSpPr>
            <a:cxnSpLocks noChangeShapeType="1"/>
          </p:cNvCxnSpPr>
          <p:nvPr/>
        </p:nvCxnSpPr>
        <p:spPr bwMode="auto">
          <a:xfrm>
            <a:off x="-107950" y="4941888"/>
            <a:ext cx="9251950" cy="0"/>
          </a:xfrm>
          <a:prstGeom prst="line">
            <a:avLst/>
          </a:prstGeom>
          <a:noFill/>
          <a:ln w="57150" algn="ctr">
            <a:solidFill>
              <a:srgbClr val="008047"/>
            </a:solidFill>
            <a:round/>
            <a:headEnd/>
            <a:tailEnd/>
          </a:ln>
          <a:effectLst/>
        </p:spPr>
      </p:cxnSp>
      <p:cxnSp>
        <p:nvCxnSpPr>
          <p:cNvPr id="11273" name="Straight Connector 9"/>
          <p:cNvCxnSpPr>
            <a:cxnSpLocks noChangeShapeType="1"/>
          </p:cNvCxnSpPr>
          <p:nvPr/>
        </p:nvCxnSpPr>
        <p:spPr bwMode="auto">
          <a:xfrm>
            <a:off x="44450" y="1557338"/>
            <a:ext cx="9251950" cy="0"/>
          </a:xfrm>
          <a:prstGeom prst="line">
            <a:avLst/>
          </a:prstGeom>
          <a:noFill/>
          <a:ln w="57150" algn="ctr">
            <a:solidFill>
              <a:srgbClr val="008047"/>
            </a:solidFill>
            <a:round/>
            <a:headEnd/>
            <a:tailEnd/>
          </a:ln>
          <a:effectLst/>
        </p:spPr>
      </p:cxnSp>
      <p:sp>
        <p:nvSpPr>
          <p:cNvPr id="11274" name="CaixaDeTexto 2"/>
          <p:cNvSpPr txBox="1">
            <a:spLocks noChangeArrowheads="1"/>
          </p:cNvSpPr>
          <p:nvPr/>
        </p:nvSpPr>
        <p:spPr bwMode="auto">
          <a:xfrm>
            <a:off x="0" y="5373688"/>
            <a:ext cx="4378325" cy="1568450"/>
          </a:xfrm>
          <a:prstGeom prst="rect">
            <a:avLst/>
          </a:prstGeom>
          <a:solidFill>
            <a:srgbClr val="2718F0"/>
          </a:solidFill>
          <a:ln w="9525">
            <a:noFill/>
            <a:miter lim="800000"/>
            <a:headEnd/>
            <a:tailEnd/>
          </a:ln>
        </p:spPr>
        <p:txBody>
          <a:bodyPr>
            <a:spAutoFit/>
          </a:bodyPr>
          <a:lstStyle/>
          <a:p>
            <a:pPr algn="ctr" eaLnBrk="0" hangingPunct="0"/>
            <a:r>
              <a:rPr lang="en-US" altLang="de-DE" b="1">
                <a:solidFill>
                  <a:srgbClr val="FFFF00"/>
                </a:solidFill>
                <a:latin typeface="Comic Sans MS" pitchFamily="66" charset="0"/>
              </a:rPr>
              <a:t>Reaching Desired Stand </a:t>
            </a:r>
          </a:p>
          <a:p>
            <a:pPr algn="ctr" eaLnBrk="0" hangingPunct="0"/>
            <a:r>
              <a:rPr lang="en-US" altLang="de-DE" b="1">
                <a:solidFill>
                  <a:srgbClr val="FFFF00"/>
                </a:solidFill>
                <a:latin typeface="Comic Sans MS" pitchFamily="66" charset="0"/>
              </a:rPr>
              <a:t>Critical for Maximum</a:t>
            </a:r>
          </a:p>
          <a:p>
            <a:pPr algn="ctr" eaLnBrk="0" hangingPunct="0"/>
            <a:r>
              <a:rPr lang="en-US" altLang="de-DE" b="1">
                <a:solidFill>
                  <a:srgbClr val="FFFF00"/>
                </a:solidFill>
                <a:latin typeface="Comic Sans MS" pitchFamily="66" charset="0"/>
              </a:rPr>
              <a:t>Production</a:t>
            </a:r>
          </a:p>
          <a:p>
            <a:pPr eaLnBrk="0" hangingPunct="0"/>
            <a:endParaRPr lang="pt-BR" alt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ctrTitle"/>
          </p:nvPr>
        </p:nvSpPr>
        <p:spPr>
          <a:xfrm>
            <a:off x="611188" y="188913"/>
            <a:ext cx="8353425" cy="936625"/>
          </a:xfrm>
        </p:spPr>
        <p:txBody>
          <a:bodyPr/>
          <a:lstStyle/>
          <a:p>
            <a:r>
              <a:rPr lang="en-US" altLang="de-DE" sz="3600" b="1" smtClean="0">
                <a:solidFill>
                  <a:srgbClr val="008047"/>
                </a:solidFill>
                <a:latin typeface="Comic Sans MS" pitchFamily="66" charset="0"/>
              </a:rPr>
              <a:t>Sweet Sorghum No-till Planting</a:t>
            </a:r>
          </a:p>
        </p:txBody>
      </p:sp>
      <p:pic>
        <p:nvPicPr>
          <p:cNvPr id="12291" name="Picture 2" descr="D:\Usuarios\evandro\Desktop\Projeto Sorgo Biomassa\2013-10-03 14.50.46.jpg"/>
          <p:cNvPicPr>
            <a:picLocks noChangeAspect="1" noChangeArrowheads="1"/>
          </p:cNvPicPr>
          <p:nvPr/>
        </p:nvPicPr>
        <p:blipFill>
          <a:blip r:embed="rId2"/>
          <a:srcRect/>
          <a:stretch>
            <a:fillRect/>
          </a:stretch>
        </p:blipFill>
        <p:spPr bwMode="auto">
          <a:xfrm>
            <a:off x="6796088" y="2166957"/>
            <a:ext cx="2322512" cy="3976687"/>
          </a:xfrm>
          <a:prstGeom prst="rect">
            <a:avLst/>
          </a:prstGeom>
          <a:noFill/>
          <a:ln w="9525">
            <a:noFill/>
            <a:miter lim="800000"/>
            <a:headEnd/>
            <a:tailEnd/>
          </a:ln>
        </p:spPr>
      </p:pic>
      <p:pic>
        <p:nvPicPr>
          <p:cNvPr id="12292" name="Picture 3"/>
          <p:cNvPicPr>
            <a:picLocks noChangeAspect="1" noChangeArrowheads="1"/>
          </p:cNvPicPr>
          <p:nvPr/>
        </p:nvPicPr>
        <p:blipFill>
          <a:blip r:embed="rId3"/>
          <a:srcRect/>
          <a:stretch>
            <a:fillRect/>
          </a:stretch>
        </p:blipFill>
        <p:spPr bwMode="auto">
          <a:xfrm>
            <a:off x="3322638" y="2601913"/>
            <a:ext cx="3473450" cy="255270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4"/>
          <a:srcRect/>
          <a:stretch>
            <a:fillRect/>
          </a:stretch>
        </p:blipFill>
        <p:spPr bwMode="auto">
          <a:xfrm>
            <a:off x="25400" y="1196975"/>
            <a:ext cx="3311525" cy="2462213"/>
          </a:xfrm>
          <a:prstGeom prst="rect">
            <a:avLst/>
          </a:prstGeom>
          <a:noFill/>
          <a:ln w="9525">
            <a:noFill/>
            <a:miter lim="800000"/>
            <a:headEnd/>
            <a:tailEnd/>
          </a:ln>
          <a:effectLst/>
        </p:spPr>
      </p:pic>
      <p:sp>
        <p:nvSpPr>
          <p:cNvPr id="12294" name="CaixaDeTexto 4"/>
          <p:cNvSpPr txBox="1">
            <a:spLocks noChangeArrowheads="1"/>
          </p:cNvSpPr>
          <p:nvPr/>
        </p:nvSpPr>
        <p:spPr bwMode="auto">
          <a:xfrm>
            <a:off x="3370263" y="5113338"/>
            <a:ext cx="3425825" cy="1939925"/>
          </a:xfrm>
          <a:prstGeom prst="rect">
            <a:avLst/>
          </a:prstGeom>
          <a:noFill/>
          <a:ln w="9525">
            <a:noFill/>
            <a:miter lim="800000"/>
            <a:headEnd/>
            <a:tailEnd/>
          </a:ln>
        </p:spPr>
        <p:txBody>
          <a:bodyPr>
            <a:spAutoFit/>
          </a:bodyPr>
          <a:lstStyle/>
          <a:p>
            <a:pPr algn="ctr" eaLnBrk="0" hangingPunct="0"/>
            <a:r>
              <a:rPr lang="en-US" altLang="de-DE" b="1">
                <a:solidFill>
                  <a:srgbClr val="008047"/>
                </a:solidFill>
                <a:latin typeface="Calibri" pitchFamily="34" charset="0"/>
              </a:rPr>
              <a:t>Cutting disk-24” view  working in residual sugar cane stalks and a steel shank of soil preparation . </a:t>
            </a:r>
          </a:p>
        </p:txBody>
      </p:sp>
      <p:sp>
        <p:nvSpPr>
          <p:cNvPr id="12295" name="CaixaDeTexto 8"/>
          <p:cNvSpPr txBox="1">
            <a:spLocks noChangeArrowheads="1"/>
          </p:cNvSpPr>
          <p:nvPr/>
        </p:nvSpPr>
        <p:spPr bwMode="auto">
          <a:xfrm>
            <a:off x="3370263" y="1216025"/>
            <a:ext cx="5821362" cy="955675"/>
          </a:xfrm>
          <a:prstGeom prst="rect">
            <a:avLst/>
          </a:prstGeom>
          <a:noFill/>
          <a:ln w="9525">
            <a:noFill/>
            <a:miter lim="800000"/>
            <a:headEnd/>
            <a:tailEnd/>
          </a:ln>
        </p:spPr>
        <p:txBody>
          <a:bodyPr>
            <a:spAutoFit/>
          </a:bodyPr>
          <a:lstStyle/>
          <a:p>
            <a:pPr eaLnBrk="0" hangingPunct="0"/>
            <a:r>
              <a:rPr lang="en-US" altLang="de-DE" sz="2800" b="1">
                <a:solidFill>
                  <a:srgbClr val="008047"/>
                </a:solidFill>
                <a:latin typeface="Calibri" pitchFamily="34" charset="0"/>
              </a:rPr>
              <a:t>COP CA – Marchesan Planter</a:t>
            </a:r>
          </a:p>
          <a:p>
            <a:pPr eaLnBrk="0" hangingPunct="0"/>
            <a:r>
              <a:rPr lang="en-US" altLang="de-DE" sz="2800" b="1">
                <a:solidFill>
                  <a:srgbClr val="008047"/>
                </a:solidFill>
                <a:latin typeface="Calibri" pitchFamily="34" charset="0"/>
              </a:rPr>
              <a:t>Matão, SP, Brazil. </a:t>
            </a:r>
          </a:p>
        </p:txBody>
      </p:sp>
      <p:sp>
        <p:nvSpPr>
          <p:cNvPr id="12296" name="CaixaDeTexto 5"/>
          <p:cNvSpPr txBox="1">
            <a:spLocks noChangeArrowheads="1"/>
          </p:cNvSpPr>
          <p:nvPr/>
        </p:nvSpPr>
        <p:spPr bwMode="auto">
          <a:xfrm>
            <a:off x="0" y="3933825"/>
            <a:ext cx="3635375" cy="2292350"/>
          </a:xfrm>
          <a:prstGeom prst="rect">
            <a:avLst/>
          </a:prstGeom>
          <a:noFill/>
          <a:ln w="9525">
            <a:noFill/>
            <a:miter lim="800000"/>
            <a:headEnd/>
            <a:tailEnd/>
          </a:ln>
        </p:spPr>
        <p:txBody>
          <a:bodyPr>
            <a:spAutoFit/>
          </a:bodyPr>
          <a:lstStyle/>
          <a:p>
            <a:pPr eaLnBrk="0" hangingPunct="0"/>
            <a:r>
              <a:rPr lang="en-US" altLang="de-DE" sz="2000" b="1">
                <a:solidFill>
                  <a:srgbClr val="008047"/>
                </a:solidFill>
                <a:latin typeface="Calibri" pitchFamily="34" charset="0"/>
              </a:rPr>
              <a:t>(Photos: Evandro Chartuni Mantovani, 2012/2013 - Embrapa Maize and Sorghum. </a:t>
            </a:r>
          </a:p>
          <a:p>
            <a:pPr eaLnBrk="0" hangingPunct="0"/>
            <a:endParaRPr lang="en-US" altLang="de-DE" sz="2000" b="1">
              <a:solidFill>
                <a:srgbClr val="008047"/>
              </a:solidFill>
              <a:latin typeface="Calibri" pitchFamily="34" charset="0"/>
            </a:endParaRPr>
          </a:p>
          <a:p>
            <a:pPr eaLnBrk="0" hangingPunct="0"/>
            <a:r>
              <a:rPr lang="en-US" altLang="de-DE" sz="2000" b="1">
                <a:solidFill>
                  <a:srgbClr val="008047"/>
                </a:solidFill>
                <a:latin typeface="Calibri" pitchFamily="34" charset="0"/>
              </a:rPr>
              <a:t>Contact: </a:t>
            </a:r>
            <a:r>
              <a:rPr lang="en-US" altLang="de-DE" sz="1900" b="1">
                <a:solidFill>
                  <a:srgbClr val="2718F0"/>
                </a:solidFill>
                <a:latin typeface="Calibri" pitchFamily="34" charset="0"/>
              </a:rPr>
              <a:t>evandro.montovani@embrapa.br</a:t>
            </a:r>
          </a:p>
          <a:p>
            <a:pPr eaLnBrk="0" hangingPunct="0"/>
            <a:endParaRPr lang="pt-BR" altLang="de-DE">
              <a:solidFill>
                <a:srgbClr val="2718F0"/>
              </a:solidFill>
            </a:endParaRPr>
          </a:p>
        </p:txBody>
      </p:sp>
      <p:sp>
        <p:nvSpPr>
          <p:cNvPr id="12297" name="TextBox 9"/>
          <p:cNvSpPr txBox="1">
            <a:spLocks noChangeArrowheads="1"/>
          </p:cNvSpPr>
          <p:nvPr/>
        </p:nvSpPr>
        <p:spPr bwMode="auto">
          <a:xfrm>
            <a:off x="395288" y="6165850"/>
            <a:ext cx="444500" cy="400050"/>
          </a:xfrm>
          <a:prstGeom prst="rect">
            <a:avLst/>
          </a:prstGeom>
          <a:noFill/>
          <a:ln w="9525">
            <a:noFill/>
            <a:miter lim="800000"/>
            <a:headEnd/>
            <a:tailEnd/>
          </a:ln>
        </p:spPr>
        <p:txBody>
          <a:bodyPr wrap="none">
            <a:spAutoFit/>
          </a:bodyPr>
          <a:lstStyle/>
          <a:p>
            <a:pPr eaLnBrk="0" hangingPunct="0"/>
            <a:r>
              <a:rPr lang="pt-BR" altLang="de-DE" sz="2000" b="1">
                <a:solidFill>
                  <a:srgbClr val="008047"/>
                </a:solidFill>
                <a:latin typeface="Calibri" pitchFamily="34" charset="0"/>
                <a:ea typeface="Calibri" pitchFamily="34" charset="0"/>
                <a:cs typeface="Calibri" pitchFamily="34" charset="0"/>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srcRect/>
          <a:stretch>
            <a:fillRect/>
          </a:stretch>
        </p:blipFill>
        <p:spPr bwMode="auto">
          <a:xfrm>
            <a:off x="107950" y="3357563"/>
            <a:ext cx="4824413" cy="3241675"/>
          </a:xfrm>
          <a:prstGeom prst="rect">
            <a:avLst/>
          </a:prstGeom>
          <a:noFill/>
          <a:ln w="9525">
            <a:noFill/>
            <a:miter lim="800000"/>
            <a:headEnd/>
            <a:tailEnd/>
          </a:ln>
          <a:effectLst/>
        </p:spPr>
      </p:pic>
      <p:sp>
        <p:nvSpPr>
          <p:cNvPr id="13315" name="Título 1"/>
          <p:cNvSpPr txBox="1">
            <a:spLocks/>
          </p:cNvSpPr>
          <p:nvPr/>
        </p:nvSpPr>
        <p:spPr bwMode="auto">
          <a:xfrm>
            <a:off x="179388" y="44450"/>
            <a:ext cx="8424862" cy="1081088"/>
          </a:xfrm>
          <a:prstGeom prst="rect">
            <a:avLst/>
          </a:prstGeom>
          <a:noFill/>
          <a:ln w="9525">
            <a:noFill/>
            <a:miter lim="800000"/>
            <a:headEnd/>
            <a:tailEnd/>
          </a:ln>
        </p:spPr>
        <p:txBody>
          <a:bodyPr/>
          <a:lstStyle/>
          <a:p>
            <a:pPr algn="ctr" eaLnBrk="0" hangingPunct="0"/>
            <a:r>
              <a:rPr lang="pt-BR" altLang="de-DE" sz="3400" b="1">
                <a:solidFill>
                  <a:srgbClr val="E1210D"/>
                </a:solidFill>
                <a:latin typeface="Arial" pitchFamily="34" charset="0"/>
              </a:rPr>
              <a:t>Loss of Production Potential</a:t>
            </a:r>
          </a:p>
          <a:p>
            <a:pPr eaLnBrk="0" hangingPunct="0"/>
            <a:r>
              <a:rPr lang="en-US" altLang="de-DE" sz="3400" b="1">
                <a:solidFill>
                  <a:srgbClr val="008047"/>
                </a:solidFill>
                <a:latin typeface="Arial" pitchFamily="34" charset="0"/>
              </a:rPr>
              <a:t>Illustration of sugarcane harvester</a:t>
            </a:r>
          </a:p>
        </p:txBody>
      </p:sp>
      <p:cxnSp>
        <p:nvCxnSpPr>
          <p:cNvPr id="10" name="Conector reto 8"/>
          <p:cNvCxnSpPr>
            <a:cxnSpLocks noChangeShapeType="1"/>
          </p:cNvCxnSpPr>
          <p:nvPr/>
        </p:nvCxnSpPr>
        <p:spPr bwMode="auto">
          <a:xfrm>
            <a:off x="-36513" y="1125538"/>
            <a:ext cx="9288463" cy="0"/>
          </a:xfrm>
          <a:prstGeom prst="line">
            <a:avLst/>
          </a:prstGeom>
          <a:noFill/>
          <a:ln w="12700" algn="ctr">
            <a:solidFill>
              <a:schemeClr val="accent3">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3317" name="Picture 5"/>
          <p:cNvPicPr>
            <a:picLocks noChangeAspect="1" noChangeArrowheads="1"/>
          </p:cNvPicPr>
          <p:nvPr/>
        </p:nvPicPr>
        <p:blipFill>
          <a:blip r:embed="rId3"/>
          <a:srcRect/>
          <a:stretch>
            <a:fillRect/>
          </a:stretch>
        </p:blipFill>
        <p:spPr bwMode="auto">
          <a:xfrm>
            <a:off x="3997325" y="1184275"/>
            <a:ext cx="5111750" cy="5557838"/>
          </a:xfrm>
          <a:prstGeom prst="rect">
            <a:avLst/>
          </a:prstGeom>
          <a:noFill/>
          <a:ln w="9525">
            <a:noFill/>
            <a:miter lim="800000"/>
            <a:headEnd/>
            <a:tailEnd/>
          </a:ln>
          <a:effectLst/>
        </p:spPr>
      </p:pic>
      <p:sp>
        <p:nvSpPr>
          <p:cNvPr id="13318" name="AutoShape 7"/>
          <p:cNvSpPr>
            <a:spLocks noChangeArrowheads="1"/>
          </p:cNvSpPr>
          <p:nvPr/>
        </p:nvSpPr>
        <p:spPr bwMode="auto">
          <a:xfrm rot="-1623680">
            <a:off x="-50800" y="1846263"/>
            <a:ext cx="4968875" cy="1295400"/>
          </a:xfrm>
          <a:prstGeom prst="curvedDownArrow">
            <a:avLst>
              <a:gd name="adj1" fmla="val 30899"/>
              <a:gd name="adj2" fmla="val 106017"/>
              <a:gd name="adj3" fmla="val 50611"/>
            </a:avLst>
          </a:prstGeom>
          <a:gradFill rotWithShape="1">
            <a:gsLst>
              <a:gs pos="0">
                <a:srgbClr val="767600"/>
              </a:gs>
              <a:gs pos="50000">
                <a:srgbClr val="FFFF00"/>
              </a:gs>
              <a:gs pos="100000">
                <a:srgbClr val="767600"/>
              </a:gs>
            </a:gsLst>
            <a:lin ang="5400000" scaled="1"/>
          </a:gradFill>
          <a:ln w="9525">
            <a:solidFill>
              <a:srgbClr val="FFFF00"/>
            </a:solidFill>
            <a:miter lim="800000"/>
            <a:headEnd/>
            <a:tailEnd/>
          </a:ln>
          <a:effectLst/>
        </p:spPr>
        <p:txBody>
          <a:bodyPr wrap="none" anchor="ctr"/>
          <a:lstStyle/>
          <a:p>
            <a:pPr eaLnBrk="0" hangingPunct="0"/>
            <a:endParaRPr lang="pt-BR" altLang="de-DE"/>
          </a:p>
        </p:txBody>
      </p:sp>
      <p:sp>
        <p:nvSpPr>
          <p:cNvPr id="13319" name="Espaço Reservado para Número de Slide 2"/>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63C0EC9-D820-4FC6-8B81-81C2B8A6F169}" type="slidenum">
              <a:rPr lang="en-US" altLang="de-DE" sz="2000" b="1" smtClean="0">
                <a:solidFill>
                  <a:srgbClr val="008047"/>
                </a:solidFill>
                <a:latin typeface="Calibri" pitchFamily="34" charset="0"/>
              </a:rPr>
              <a:pPr>
                <a:defRPr/>
              </a:pPr>
              <a:t>12</a:t>
            </a:fld>
            <a:endParaRPr lang="en-US" altLang="de-DE" sz="2000" b="1" smtClean="0">
              <a:solidFill>
                <a:srgbClr val="008047"/>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0" y="0"/>
            <a:ext cx="9156700" cy="1143000"/>
          </a:xfrm>
        </p:spPr>
        <p:txBody>
          <a:bodyPr/>
          <a:lstStyle/>
          <a:p>
            <a:r>
              <a:rPr lang="en-US" altLang="de-DE" sz="3200" b="1" smtClean="0">
                <a:solidFill>
                  <a:srgbClr val="008047"/>
                </a:solidFill>
                <a:latin typeface="Comic Sans MS" pitchFamily="66" charset="0"/>
              </a:rPr>
              <a:t>Sweet Sorghum Harvesting </a:t>
            </a:r>
            <a:br>
              <a:rPr lang="en-US" altLang="de-DE" sz="3200" b="1" smtClean="0">
                <a:solidFill>
                  <a:srgbClr val="008047"/>
                </a:solidFill>
                <a:latin typeface="Comic Sans MS" pitchFamily="66" charset="0"/>
              </a:rPr>
            </a:br>
            <a:r>
              <a:rPr lang="en-US" altLang="de-DE" sz="3200" b="1" smtClean="0">
                <a:solidFill>
                  <a:srgbClr val="008047"/>
                </a:solidFill>
                <a:latin typeface="Comic Sans MS" pitchFamily="66" charset="0"/>
              </a:rPr>
              <a:t>New Prototype: Faster &amp; More Economical</a:t>
            </a:r>
          </a:p>
        </p:txBody>
      </p:sp>
      <p:pic>
        <p:nvPicPr>
          <p:cNvPr id="14339" name="Picture 5"/>
          <p:cNvPicPr>
            <a:picLocks noChangeAspect="1" noChangeArrowheads="1"/>
          </p:cNvPicPr>
          <p:nvPr/>
        </p:nvPicPr>
        <p:blipFill>
          <a:blip r:embed="rId2"/>
          <a:srcRect/>
          <a:stretch>
            <a:fillRect/>
          </a:stretch>
        </p:blipFill>
        <p:spPr bwMode="auto">
          <a:xfrm>
            <a:off x="3121025" y="3794125"/>
            <a:ext cx="3155950" cy="2355850"/>
          </a:xfrm>
          <a:prstGeom prst="rect">
            <a:avLst/>
          </a:prstGeom>
          <a:noFill/>
          <a:ln w="9525">
            <a:noFill/>
            <a:miter lim="800000"/>
            <a:headEnd/>
            <a:tailEnd/>
          </a:ln>
          <a:effectLst/>
        </p:spPr>
      </p:pic>
      <p:pic>
        <p:nvPicPr>
          <p:cNvPr id="14340" name="Picture 2"/>
          <p:cNvPicPr>
            <a:picLocks noChangeAspect="1" noChangeArrowheads="1"/>
          </p:cNvPicPr>
          <p:nvPr/>
        </p:nvPicPr>
        <p:blipFill>
          <a:blip r:embed="rId3"/>
          <a:srcRect/>
          <a:stretch>
            <a:fillRect/>
          </a:stretch>
        </p:blipFill>
        <p:spPr bwMode="auto">
          <a:xfrm>
            <a:off x="0" y="1125538"/>
            <a:ext cx="3751263" cy="2813050"/>
          </a:xfrm>
          <a:prstGeom prst="rect">
            <a:avLst/>
          </a:prstGeom>
          <a:noFill/>
          <a:ln w="9525">
            <a:noFill/>
            <a:miter lim="800000"/>
            <a:headEnd/>
            <a:tailEnd/>
          </a:ln>
          <a:effectLst/>
        </p:spPr>
      </p:pic>
      <p:sp>
        <p:nvSpPr>
          <p:cNvPr id="14341" name="Retângulo 2"/>
          <p:cNvSpPr>
            <a:spLocks noChangeArrowheads="1"/>
          </p:cNvSpPr>
          <p:nvPr/>
        </p:nvSpPr>
        <p:spPr bwMode="auto">
          <a:xfrm>
            <a:off x="0" y="4179888"/>
            <a:ext cx="3348038" cy="2462212"/>
          </a:xfrm>
          <a:prstGeom prst="rect">
            <a:avLst/>
          </a:prstGeom>
          <a:noFill/>
          <a:ln w="9525">
            <a:noFill/>
            <a:miter lim="800000"/>
            <a:headEnd/>
            <a:tailEnd/>
          </a:ln>
        </p:spPr>
        <p:txBody>
          <a:bodyPr>
            <a:spAutoFit/>
          </a:bodyPr>
          <a:lstStyle/>
          <a:p>
            <a:pPr eaLnBrk="0" hangingPunct="0"/>
            <a:r>
              <a:rPr lang="en-US" altLang="de-DE" sz="2200" b="1">
                <a:solidFill>
                  <a:srgbClr val="008047"/>
                </a:solidFill>
                <a:latin typeface="Comic Sans MS" pitchFamily="66" charset="0"/>
              </a:rPr>
              <a:t>Self-propelled forage harvesters in sweet sorghum pilot areas in SP and MS,Brazil.</a:t>
            </a:r>
          </a:p>
          <a:p>
            <a:pPr eaLnBrk="0" hangingPunct="0"/>
            <a:r>
              <a:rPr lang="en-US" altLang="de-DE" sz="1800" b="1">
                <a:solidFill>
                  <a:srgbClr val="008047"/>
                </a:solidFill>
                <a:latin typeface="Comic Sans MS" pitchFamily="66" charset="0"/>
              </a:rPr>
              <a:t>John Deere &amp; New Holland </a:t>
            </a:r>
            <a:endParaRPr lang="en-US" altLang="de-DE" sz="1800" b="1">
              <a:solidFill>
                <a:srgbClr val="008047"/>
              </a:solidFill>
              <a:latin typeface="Calibri" pitchFamily="34" charset="0"/>
            </a:endParaRPr>
          </a:p>
          <a:p>
            <a:pPr eaLnBrk="0" hangingPunct="0"/>
            <a:endParaRPr lang="en-US" altLang="de-DE" b="1">
              <a:solidFill>
                <a:srgbClr val="008047"/>
              </a:solidFill>
              <a:latin typeface="Comic Sans MS" pitchFamily="66" charset="0"/>
            </a:endParaRPr>
          </a:p>
          <a:p>
            <a:pPr eaLnBrk="0" hangingPunct="0"/>
            <a:r>
              <a:rPr lang="pt-BR" altLang="de-DE"/>
              <a:t> </a:t>
            </a:r>
          </a:p>
        </p:txBody>
      </p:sp>
      <p:pic>
        <p:nvPicPr>
          <p:cNvPr id="14342" name="Picture 4" descr="D:\Usuarios\evandro\Pictures\DSC00570.JPG"/>
          <p:cNvPicPr>
            <a:picLocks noChangeAspect="1" noChangeArrowheads="1"/>
          </p:cNvPicPr>
          <p:nvPr/>
        </p:nvPicPr>
        <p:blipFill>
          <a:blip r:embed="rId4"/>
          <a:srcRect/>
          <a:stretch>
            <a:fillRect/>
          </a:stretch>
        </p:blipFill>
        <p:spPr bwMode="auto">
          <a:xfrm>
            <a:off x="3708400" y="1169988"/>
            <a:ext cx="2139950" cy="2814637"/>
          </a:xfrm>
          <a:prstGeom prst="rect">
            <a:avLst/>
          </a:prstGeom>
          <a:noFill/>
          <a:ln w="9525">
            <a:noFill/>
            <a:miter lim="800000"/>
            <a:headEnd/>
            <a:tailEnd/>
          </a:ln>
        </p:spPr>
      </p:pic>
      <p:pic>
        <p:nvPicPr>
          <p:cNvPr id="14343" name="Picture 6"/>
          <p:cNvPicPr>
            <a:picLocks noChangeAspect="1" noChangeArrowheads="1"/>
          </p:cNvPicPr>
          <p:nvPr/>
        </p:nvPicPr>
        <p:blipFill>
          <a:blip r:embed="rId5"/>
          <a:srcRect/>
          <a:stretch>
            <a:fillRect/>
          </a:stretch>
        </p:blipFill>
        <p:spPr bwMode="auto">
          <a:xfrm>
            <a:off x="5848350" y="1112838"/>
            <a:ext cx="3308350" cy="2833687"/>
          </a:xfrm>
          <a:prstGeom prst="rect">
            <a:avLst/>
          </a:prstGeom>
          <a:noFill/>
          <a:ln w="9525">
            <a:noFill/>
            <a:miter lim="800000"/>
            <a:headEnd/>
            <a:tailEnd/>
          </a:ln>
          <a:effectLst/>
        </p:spPr>
      </p:pic>
      <p:sp>
        <p:nvSpPr>
          <p:cNvPr id="14344" name="CaixaDeTexto 3"/>
          <p:cNvSpPr txBox="1">
            <a:spLocks noChangeArrowheads="1"/>
          </p:cNvSpPr>
          <p:nvPr/>
        </p:nvSpPr>
        <p:spPr bwMode="auto">
          <a:xfrm>
            <a:off x="6286500" y="4002088"/>
            <a:ext cx="2857500" cy="1939925"/>
          </a:xfrm>
          <a:prstGeom prst="rect">
            <a:avLst/>
          </a:prstGeom>
          <a:noFill/>
          <a:ln w="9525">
            <a:noFill/>
            <a:miter lim="800000"/>
            <a:headEnd/>
            <a:tailEnd/>
          </a:ln>
        </p:spPr>
        <p:txBody>
          <a:bodyPr>
            <a:spAutoFit/>
          </a:bodyPr>
          <a:lstStyle/>
          <a:p>
            <a:pPr eaLnBrk="0" hangingPunct="0"/>
            <a:r>
              <a:rPr lang="en-US" altLang="de-DE" b="1">
                <a:solidFill>
                  <a:srgbClr val="008047"/>
                </a:solidFill>
                <a:latin typeface="Comic Sans MS" pitchFamily="66" charset="0"/>
              </a:rPr>
              <a:t>Maximum length of stem pieces obtained by reducing number of knives: 8 cm.</a:t>
            </a:r>
          </a:p>
        </p:txBody>
      </p:sp>
      <p:sp>
        <p:nvSpPr>
          <p:cNvPr id="14345" name="CaixaDeTexto 10"/>
          <p:cNvSpPr txBox="1">
            <a:spLocks noChangeArrowheads="1"/>
          </p:cNvSpPr>
          <p:nvPr/>
        </p:nvSpPr>
        <p:spPr bwMode="auto">
          <a:xfrm>
            <a:off x="-36513" y="6149975"/>
            <a:ext cx="8691563" cy="708025"/>
          </a:xfrm>
          <a:prstGeom prst="rect">
            <a:avLst/>
          </a:prstGeom>
          <a:noFill/>
          <a:ln w="9525">
            <a:noFill/>
            <a:miter lim="800000"/>
            <a:headEnd/>
            <a:tailEnd/>
          </a:ln>
        </p:spPr>
        <p:txBody>
          <a:bodyPr>
            <a:spAutoFit/>
          </a:bodyPr>
          <a:lstStyle/>
          <a:p>
            <a:pPr eaLnBrk="0" hangingPunct="0"/>
            <a:r>
              <a:rPr lang="en-US" altLang="de-DE" sz="2000" b="1">
                <a:solidFill>
                  <a:srgbClr val="008047"/>
                </a:solidFill>
                <a:latin typeface="Calibri" pitchFamily="34" charset="0"/>
              </a:rPr>
              <a:t>(Photos: Evandro Chartuni Mantovani, 2013 - - Embrapa Maize and Sorghum.</a:t>
            </a:r>
          </a:p>
          <a:p>
            <a:pPr eaLnBrk="0" hangingPunct="0"/>
            <a:r>
              <a:rPr lang="en-US" altLang="de-DE" sz="2000" b="1">
                <a:solidFill>
                  <a:srgbClr val="008047"/>
                </a:solidFill>
                <a:latin typeface="Calibri" pitchFamily="34" charset="0"/>
              </a:rPr>
              <a:t>Contact: evandro.montovani@embrapa.br.</a:t>
            </a:r>
            <a:endParaRPr lang="pt-BR" altLang="de-DE" sz="2000"/>
          </a:p>
        </p:txBody>
      </p:sp>
      <p:sp>
        <p:nvSpPr>
          <p:cNvPr id="14346" name="Espaço Reservado para Número de Slide 7"/>
          <p:cNvSpPr>
            <a:spLocks noGrp="1"/>
          </p:cNvSpPr>
          <p:nvPr>
            <p:ph type="sldNum" sz="quarter" idx="12"/>
          </p:nvPr>
        </p:nvSpPr>
        <p:spPr>
          <a:xfrm>
            <a:off x="7092950" y="62753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E436E11-2D01-4A79-B475-CEB53B7F7679}" type="slidenum">
              <a:rPr lang="en-US" altLang="de-DE" sz="2000" b="1" smtClean="0">
                <a:solidFill>
                  <a:srgbClr val="008047"/>
                </a:solidFill>
                <a:latin typeface="Calibri" pitchFamily="34" charset="0"/>
              </a:rPr>
              <a:pPr>
                <a:defRPr/>
              </a:pPr>
              <a:t>13</a:t>
            </a:fld>
            <a:endParaRPr lang="en-US" altLang="de-DE" sz="2000" b="1" smtClean="0">
              <a:solidFill>
                <a:srgbClr val="008047"/>
              </a:solidFill>
              <a:latin typeface="Calibri" pitchFamily="34" charset="0"/>
            </a:endParaRPr>
          </a:p>
        </p:txBody>
      </p:sp>
      <p:cxnSp>
        <p:nvCxnSpPr>
          <p:cNvPr id="14347" name="Conector reto 9"/>
          <p:cNvCxnSpPr>
            <a:cxnSpLocks noChangeShapeType="1"/>
          </p:cNvCxnSpPr>
          <p:nvPr/>
        </p:nvCxnSpPr>
        <p:spPr bwMode="auto">
          <a:xfrm>
            <a:off x="0" y="1169988"/>
            <a:ext cx="9156700" cy="0"/>
          </a:xfrm>
          <a:prstGeom prst="line">
            <a:avLst/>
          </a:prstGeom>
          <a:noFill/>
          <a:ln w="57150" algn="ctr">
            <a:solidFill>
              <a:srgbClr val="008047"/>
            </a:solidFill>
            <a:round/>
            <a:headEnd/>
            <a:tailEn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15363" name="Conector reto 8"/>
          <p:cNvCxnSpPr>
            <a:cxnSpLocks noChangeShapeType="1"/>
          </p:cNvCxnSpPr>
          <p:nvPr/>
        </p:nvCxnSpPr>
        <p:spPr bwMode="auto">
          <a:xfrm>
            <a:off x="-36513" y="1690688"/>
            <a:ext cx="9288463" cy="0"/>
          </a:xfrm>
          <a:prstGeom prst="line">
            <a:avLst/>
          </a:prstGeom>
          <a:noFill/>
          <a:ln w="38100" algn="ctr">
            <a:solidFill>
              <a:srgbClr val="008047"/>
            </a:solidFill>
            <a:round/>
            <a:headEnd/>
            <a:tailEnd/>
          </a:ln>
          <a:effectLst/>
        </p:spPr>
      </p:cxnSp>
      <p:sp>
        <p:nvSpPr>
          <p:cNvPr id="15364" name="Rectangle 4"/>
          <p:cNvSpPr>
            <a:spLocks noChangeArrowheads="1"/>
          </p:cNvSpPr>
          <p:nvPr/>
        </p:nvSpPr>
        <p:spPr bwMode="auto">
          <a:xfrm>
            <a:off x="0" y="-7938"/>
            <a:ext cx="8893175" cy="1722438"/>
          </a:xfrm>
          <a:prstGeom prst="rect">
            <a:avLst/>
          </a:prstGeom>
          <a:noFill/>
          <a:ln w="9525">
            <a:noFill/>
            <a:miter lim="800000"/>
            <a:headEnd/>
            <a:tailEnd/>
          </a:ln>
        </p:spPr>
        <p:txBody>
          <a:bodyPr>
            <a:spAutoFit/>
          </a:bodyPr>
          <a:lstStyle/>
          <a:p>
            <a:pPr algn="ctr" eaLnBrk="0" hangingPunct="0">
              <a:spcAft>
                <a:spcPts val="600"/>
              </a:spcAft>
              <a:buFont typeface="Helvetica" pitchFamily="2" charset="0"/>
              <a:buNone/>
            </a:pPr>
            <a:r>
              <a:rPr lang="en-US" altLang="de-DE" sz="3200" b="1">
                <a:solidFill>
                  <a:srgbClr val="008047"/>
                </a:solidFill>
                <a:latin typeface="Comic Sans MS" pitchFamily="66" charset="0"/>
              </a:rPr>
              <a:t>Production System Recommendations</a:t>
            </a:r>
          </a:p>
          <a:p>
            <a:pPr algn="ctr" eaLnBrk="0" hangingPunct="0">
              <a:spcAft>
                <a:spcPts val="600"/>
              </a:spcAft>
              <a:buFont typeface="Helvetica" pitchFamily="2" charset="0"/>
              <a:buNone/>
            </a:pPr>
            <a:r>
              <a:rPr lang="en-US" altLang="de-DE" sz="3200" b="1">
                <a:solidFill>
                  <a:srgbClr val="008047"/>
                </a:solidFill>
                <a:latin typeface="Comic Sans MS" pitchFamily="66" charset="0"/>
              </a:rPr>
              <a:t>for New Embrapa Sweet Sorghum Varieties</a:t>
            </a:r>
          </a:p>
          <a:p>
            <a:pPr algn="ctr" eaLnBrk="0" hangingPunct="0">
              <a:spcAft>
                <a:spcPts val="600"/>
              </a:spcAft>
              <a:buFont typeface="Helvetica" pitchFamily="2" charset="0"/>
              <a:buNone/>
            </a:pPr>
            <a:r>
              <a:rPr lang="en-US" altLang="de-DE" sz="3200" b="1">
                <a:solidFill>
                  <a:srgbClr val="008047"/>
                </a:solidFill>
                <a:latin typeface="Comic Sans MS" pitchFamily="66" charset="0"/>
              </a:rPr>
              <a:t>BRS 506, 508, 509 and 511</a:t>
            </a:r>
            <a:endParaRPr lang="en-US" altLang="de-DE" sz="3200">
              <a:solidFill>
                <a:srgbClr val="008047"/>
              </a:solidFill>
              <a:latin typeface="Comic Sans MS" pitchFamily="66" charset="0"/>
            </a:endParaRPr>
          </a:p>
        </p:txBody>
      </p:sp>
      <p:sp>
        <p:nvSpPr>
          <p:cNvPr id="15365" name="CaixaDeTexto 2"/>
          <p:cNvSpPr txBox="1">
            <a:spLocks noChangeArrowheads="1"/>
          </p:cNvSpPr>
          <p:nvPr/>
        </p:nvSpPr>
        <p:spPr bwMode="auto">
          <a:xfrm>
            <a:off x="155575" y="1714500"/>
            <a:ext cx="8820150" cy="3560763"/>
          </a:xfrm>
          <a:prstGeom prst="rect">
            <a:avLst/>
          </a:prstGeom>
          <a:noFill/>
          <a:ln w="9525">
            <a:noFill/>
            <a:miter lim="800000"/>
            <a:headEnd/>
            <a:tailEnd/>
          </a:ln>
        </p:spPr>
        <p:txBody>
          <a:bodyPr>
            <a:spAutoFit/>
          </a:bodyPr>
          <a:lstStyle/>
          <a:p>
            <a:pPr eaLnBrk="0" hangingPunct="0"/>
            <a:r>
              <a:rPr lang="en-US" altLang="de-DE" sz="2800" b="1">
                <a:solidFill>
                  <a:srgbClr val="008047"/>
                </a:solidFill>
                <a:latin typeface="Comic Sans MS" pitchFamily="66" charset="0"/>
              </a:rPr>
              <a:t>Best row spacing - 0.5 or 0.7m</a:t>
            </a:r>
          </a:p>
          <a:p>
            <a:pPr eaLnBrk="0" hangingPunct="0"/>
            <a:endParaRPr lang="en-US" altLang="de-DE" sz="800" b="1">
              <a:solidFill>
                <a:srgbClr val="008047"/>
              </a:solidFill>
              <a:latin typeface="Comic Sans MS" pitchFamily="66" charset="0"/>
            </a:endParaRPr>
          </a:p>
          <a:p>
            <a:pPr eaLnBrk="0" hangingPunct="0"/>
            <a:r>
              <a:rPr lang="en-US" altLang="de-DE" sz="2800" b="1">
                <a:solidFill>
                  <a:srgbClr val="008047"/>
                </a:solidFill>
                <a:latin typeface="Comic Sans MS" pitchFamily="66" charset="0"/>
              </a:rPr>
              <a:t>Best Plant Density – 120 to 140,000 plants ha</a:t>
            </a:r>
            <a:r>
              <a:rPr lang="en-US" altLang="de-DE" sz="2800" b="1" baseline="30000">
                <a:solidFill>
                  <a:srgbClr val="008047"/>
                </a:solidFill>
                <a:latin typeface="Comic Sans MS" pitchFamily="66" charset="0"/>
              </a:rPr>
              <a:t>-1</a:t>
            </a:r>
          </a:p>
          <a:p>
            <a:pPr eaLnBrk="0" hangingPunct="0"/>
            <a:endParaRPr lang="en-US" altLang="de-DE" sz="800" b="1" baseline="30000">
              <a:solidFill>
                <a:srgbClr val="008047"/>
              </a:solidFill>
              <a:latin typeface="Comic Sans MS" pitchFamily="66" charset="0"/>
            </a:endParaRPr>
          </a:p>
          <a:p>
            <a:pPr eaLnBrk="0" hangingPunct="0"/>
            <a:r>
              <a:rPr lang="en-US" altLang="de-DE" sz="2800" b="1">
                <a:solidFill>
                  <a:srgbClr val="008047"/>
                </a:solidFill>
                <a:latin typeface="Comic Sans MS" pitchFamily="66" charset="0"/>
              </a:rPr>
              <a:t>Nitrogen – 120 kg ha</a:t>
            </a:r>
            <a:r>
              <a:rPr lang="en-US" altLang="de-DE" sz="2800" b="1" baseline="30000">
                <a:solidFill>
                  <a:srgbClr val="008047"/>
                </a:solidFill>
                <a:latin typeface="Comic Sans MS" pitchFamily="66" charset="0"/>
              </a:rPr>
              <a:t>-1</a:t>
            </a:r>
            <a:r>
              <a:rPr lang="en-US" altLang="de-DE" sz="2800" b="1">
                <a:solidFill>
                  <a:srgbClr val="008047"/>
                </a:solidFill>
                <a:latin typeface="Comic Sans MS" pitchFamily="66" charset="0"/>
              </a:rPr>
              <a:t> </a:t>
            </a:r>
          </a:p>
          <a:p>
            <a:pPr eaLnBrk="0" hangingPunct="0"/>
            <a:r>
              <a:rPr lang="en-US" altLang="de-DE" sz="2800" b="1">
                <a:solidFill>
                  <a:srgbClr val="008047"/>
                </a:solidFill>
                <a:latin typeface="Comic Sans MS" pitchFamily="66" charset="0"/>
              </a:rPr>
              <a:t>    (40 kg at planting and 80 kg at 4 leaf stage)</a:t>
            </a:r>
          </a:p>
          <a:p>
            <a:pPr eaLnBrk="0" hangingPunct="0"/>
            <a:r>
              <a:rPr lang="en-US" altLang="de-DE" sz="2800" b="1">
                <a:solidFill>
                  <a:srgbClr val="008047"/>
                </a:solidFill>
                <a:latin typeface="Comic Sans MS" pitchFamily="66" charset="0"/>
              </a:rPr>
              <a:t>Insect Control when necessary</a:t>
            </a:r>
          </a:p>
          <a:p>
            <a:pPr eaLnBrk="0" hangingPunct="0"/>
            <a:endParaRPr lang="en-US" altLang="de-DE" sz="800" b="1">
              <a:solidFill>
                <a:srgbClr val="008047"/>
              </a:solidFill>
              <a:latin typeface="Comic Sans MS" pitchFamily="66" charset="0"/>
            </a:endParaRPr>
          </a:p>
          <a:p>
            <a:pPr eaLnBrk="0" hangingPunct="0"/>
            <a:r>
              <a:rPr lang="en-US" altLang="de-DE" sz="2800" b="1">
                <a:solidFill>
                  <a:srgbClr val="008047"/>
                </a:solidFill>
                <a:latin typeface="Comic Sans MS" pitchFamily="66" charset="0"/>
              </a:rPr>
              <a:t>&gt; 2,500 L ha</a:t>
            </a:r>
            <a:r>
              <a:rPr lang="en-US" altLang="de-DE" sz="2800" b="1" baseline="30000">
                <a:solidFill>
                  <a:srgbClr val="008047"/>
                </a:solidFill>
                <a:latin typeface="Comic Sans MS" pitchFamily="66" charset="0"/>
              </a:rPr>
              <a:t>-1</a:t>
            </a:r>
            <a:r>
              <a:rPr lang="en-US" altLang="de-DE" sz="2800" b="1">
                <a:solidFill>
                  <a:srgbClr val="008047"/>
                </a:solidFill>
                <a:latin typeface="Comic Sans MS" pitchFamily="66" charset="0"/>
              </a:rPr>
              <a:t> ethanol </a:t>
            </a:r>
            <a:r>
              <a:rPr lang="en-US" altLang="de-DE" sz="2800" b="1">
                <a:solidFill>
                  <a:srgbClr val="C00000"/>
                </a:solidFill>
                <a:latin typeface="Comic Sans MS" pitchFamily="66" charset="0"/>
              </a:rPr>
              <a:t>“when all goes well” (on pilot scale ie. </a:t>
            </a:r>
            <a:r>
              <a:rPr lang="en-US" altLang="de-DE" sz="3600" b="1">
                <a:solidFill>
                  <a:srgbClr val="C00000"/>
                </a:solidFill>
                <a:latin typeface="Comic Sans MS" pitchFamily="66" charset="0"/>
              </a:rPr>
              <a:t>&gt;</a:t>
            </a:r>
            <a:r>
              <a:rPr lang="en-US" altLang="de-DE" sz="2800" b="1">
                <a:solidFill>
                  <a:srgbClr val="C00000"/>
                </a:solidFill>
                <a:latin typeface="Comic Sans MS" pitchFamily="66" charset="0"/>
              </a:rPr>
              <a:t> 50 t/ha)</a:t>
            </a:r>
            <a:endParaRPr lang="en-US" altLang="de-DE" sz="2800" b="1">
              <a:latin typeface="Calibri" pitchFamily="34" charset="0"/>
            </a:endParaRPr>
          </a:p>
        </p:txBody>
      </p:sp>
      <p:sp>
        <p:nvSpPr>
          <p:cNvPr id="15366" name="CaixaDeTexto 3"/>
          <p:cNvSpPr txBox="1">
            <a:spLocks noChangeArrowheads="1"/>
          </p:cNvSpPr>
          <p:nvPr/>
        </p:nvSpPr>
        <p:spPr bwMode="auto">
          <a:xfrm>
            <a:off x="422275" y="5084763"/>
            <a:ext cx="8497888" cy="1570037"/>
          </a:xfrm>
          <a:prstGeom prst="rect">
            <a:avLst/>
          </a:prstGeom>
          <a:noFill/>
          <a:ln w="9525">
            <a:noFill/>
            <a:miter lim="800000"/>
            <a:headEnd/>
            <a:tailEnd/>
          </a:ln>
        </p:spPr>
        <p:txBody>
          <a:bodyPr>
            <a:spAutoFit/>
          </a:bodyPr>
          <a:lstStyle/>
          <a:p>
            <a:pPr algn="ctr" eaLnBrk="0" hangingPunct="0"/>
            <a:r>
              <a:rPr lang="en-US" altLang="de-DE" b="1">
                <a:solidFill>
                  <a:srgbClr val="008047"/>
                </a:solidFill>
                <a:latin typeface="Calibri" pitchFamily="34" charset="0"/>
              </a:rPr>
              <a:t>Recommendations of André May in pilot trials with Embrapa Milho e Sorgo Varieties</a:t>
            </a:r>
            <a:br>
              <a:rPr lang="en-US" altLang="de-DE" b="1">
                <a:solidFill>
                  <a:srgbClr val="008047"/>
                </a:solidFill>
                <a:latin typeface="Calibri" pitchFamily="34" charset="0"/>
              </a:rPr>
            </a:br>
            <a:r>
              <a:rPr lang="en-US" altLang="de-DE" b="1">
                <a:solidFill>
                  <a:srgbClr val="008047"/>
                </a:solidFill>
                <a:latin typeface="Calibri" pitchFamily="34" charset="0"/>
              </a:rPr>
              <a:t>E-mail: andre.may@embrapa.br</a:t>
            </a:r>
            <a:br>
              <a:rPr lang="en-US" altLang="de-DE" b="1">
                <a:solidFill>
                  <a:srgbClr val="008047"/>
                </a:solidFill>
                <a:latin typeface="Calibri" pitchFamily="34" charset="0"/>
              </a:rPr>
            </a:br>
            <a:r>
              <a:rPr lang="en-US" altLang="de-DE" b="1">
                <a:solidFill>
                  <a:srgbClr val="008047"/>
                </a:solidFill>
                <a:latin typeface="Calibri" pitchFamily="34" charset="0"/>
              </a:rPr>
              <a:t>Telefone: +55-19-3311.2700</a:t>
            </a:r>
          </a:p>
        </p:txBody>
      </p:sp>
      <p:sp>
        <p:nvSpPr>
          <p:cNvPr id="15367" name="Espaço Reservado para Número de Slide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E42A975-7931-443D-90D3-7ECA66D2CD5E}" type="slidenum">
              <a:rPr lang="en-US" altLang="de-DE" sz="2000" b="1" smtClean="0">
                <a:solidFill>
                  <a:srgbClr val="008047"/>
                </a:solidFill>
                <a:latin typeface="Calibri" pitchFamily="34" charset="0"/>
              </a:rPr>
              <a:pPr>
                <a:defRPr/>
              </a:pPr>
              <a:t>14</a:t>
            </a:fld>
            <a:endParaRPr lang="en-US" altLang="de-DE" sz="2000" b="1" smtClean="0">
              <a:solidFill>
                <a:srgbClr val="008047"/>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16387" name="Conector reto 8"/>
          <p:cNvCxnSpPr>
            <a:cxnSpLocks noChangeShapeType="1"/>
          </p:cNvCxnSpPr>
          <p:nvPr/>
        </p:nvCxnSpPr>
        <p:spPr bwMode="auto">
          <a:xfrm>
            <a:off x="0" y="1052513"/>
            <a:ext cx="9144000" cy="0"/>
          </a:xfrm>
          <a:prstGeom prst="line">
            <a:avLst/>
          </a:prstGeom>
          <a:noFill/>
          <a:ln w="38100" algn="ctr">
            <a:solidFill>
              <a:srgbClr val="008047"/>
            </a:solidFill>
            <a:round/>
            <a:headEnd/>
            <a:tailEnd/>
          </a:ln>
          <a:effectLst/>
        </p:spPr>
      </p:cxnSp>
      <p:sp>
        <p:nvSpPr>
          <p:cNvPr id="16388" name="TextBox 3"/>
          <p:cNvSpPr txBox="1">
            <a:spLocks noChangeArrowheads="1"/>
          </p:cNvSpPr>
          <p:nvPr/>
        </p:nvSpPr>
        <p:spPr bwMode="auto">
          <a:xfrm>
            <a:off x="3175" y="404813"/>
            <a:ext cx="8274050" cy="522287"/>
          </a:xfrm>
          <a:prstGeom prst="rect">
            <a:avLst/>
          </a:prstGeom>
          <a:noFill/>
          <a:ln w="9525">
            <a:noFill/>
            <a:miter lim="800000"/>
            <a:headEnd/>
            <a:tailEnd/>
          </a:ln>
        </p:spPr>
        <p:txBody>
          <a:bodyPr wrap="none">
            <a:spAutoFit/>
          </a:bodyPr>
          <a:lstStyle/>
          <a:p>
            <a:pPr eaLnBrk="0" hangingPunct="0"/>
            <a:r>
              <a:rPr lang="en-US" altLang="de-DE" sz="2800" b="1">
                <a:solidFill>
                  <a:srgbClr val="008047"/>
                </a:solidFill>
                <a:latin typeface="Comic Sans MS" pitchFamily="66" charset="0"/>
              </a:rPr>
              <a:t>Principal Bottlenecks - </a:t>
            </a:r>
            <a:r>
              <a:rPr lang="pt-BR" altLang="de-DE" sz="2800" b="1">
                <a:solidFill>
                  <a:srgbClr val="008047"/>
                </a:solidFill>
                <a:latin typeface="Comic Sans MS" pitchFamily="66" charset="0"/>
              </a:rPr>
              <a:t>Industrial Management</a:t>
            </a:r>
            <a:endParaRPr lang="pt-BR" altLang="de-DE" sz="2800"/>
          </a:p>
        </p:txBody>
      </p:sp>
      <p:sp>
        <p:nvSpPr>
          <p:cNvPr id="16389" name="TextBox 1"/>
          <p:cNvSpPr txBox="1">
            <a:spLocks noChangeArrowheads="1"/>
          </p:cNvSpPr>
          <p:nvPr/>
        </p:nvSpPr>
        <p:spPr bwMode="auto">
          <a:xfrm>
            <a:off x="149225" y="1281113"/>
            <a:ext cx="8348663" cy="3416300"/>
          </a:xfrm>
          <a:prstGeom prst="rect">
            <a:avLst/>
          </a:prstGeom>
          <a:noFill/>
          <a:ln w="9525">
            <a:noFill/>
            <a:miter lim="800000"/>
            <a:headEnd/>
            <a:tailEnd/>
          </a:ln>
        </p:spPr>
        <p:txBody>
          <a:bodyPr>
            <a:spAutoFit/>
          </a:bodyPr>
          <a:lstStyle/>
          <a:p>
            <a:pPr algn="ctr" eaLnBrk="0" hangingPunct="0"/>
            <a:r>
              <a:rPr lang="en-US" altLang="de-DE" b="1">
                <a:solidFill>
                  <a:srgbClr val="FF0000"/>
                </a:solidFill>
                <a:latin typeface="Comic Sans MS" pitchFamily="66" charset="0"/>
              </a:rPr>
              <a:t>Maturity Curves for Each Cultivar to Establish a </a:t>
            </a:r>
            <a:r>
              <a:rPr lang="pt-BR" altLang="de-DE" b="1">
                <a:solidFill>
                  <a:srgbClr val="FF0000"/>
                </a:solidFill>
                <a:latin typeface="Comic Sans MS" pitchFamily="66" charset="0"/>
              </a:rPr>
              <a:t>Period of Industrial Utilization (PIU)</a:t>
            </a:r>
          </a:p>
          <a:p>
            <a:pPr algn="ctr" eaLnBrk="0" hangingPunct="0"/>
            <a:r>
              <a:rPr lang="pt-BR" altLang="de-DE" b="1" u="sng">
                <a:solidFill>
                  <a:srgbClr val="FF0000"/>
                </a:solidFill>
                <a:latin typeface="Comic Sans MS" pitchFamily="66" charset="0"/>
              </a:rPr>
              <a:t>are Necessary </a:t>
            </a:r>
            <a:r>
              <a:rPr lang="pt-BR" altLang="de-DE" b="1">
                <a:solidFill>
                  <a:srgbClr val="FF0000"/>
                </a:solidFill>
                <a:latin typeface="Comic Sans MS" pitchFamily="66" charset="0"/>
              </a:rPr>
              <a:t>for Industrial Planning</a:t>
            </a:r>
          </a:p>
          <a:p>
            <a:pPr eaLnBrk="0" hangingPunct="0">
              <a:spcBef>
                <a:spcPct val="50000"/>
              </a:spcBef>
            </a:pPr>
            <a:r>
              <a:rPr lang="en-US" altLang="de-DE" b="1">
                <a:solidFill>
                  <a:srgbClr val="008047"/>
                </a:solidFill>
                <a:latin typeface="Calibri" pitchFamily="34" charset="0"/>
                <a:ea typeface="Calibri" pitchFamily="34" charset="0"/>
                <a:cs typeface="Calibri" pitchFamily="34" charset="0"/>
              </a:rPr>
              <a:t>The interaction of: Brix, total sugars, fiber, juice extraction, and sugar extraction of Sweet Sorghum Stalks at 7 day intervals using a standardized  methodology (Hydraulic Press)</a:t>
            </a:r>
          </a:p>
          <a:p>
            <a:pPr algn="ctr" eaLnBrk="0" hangingPunct="0"/>
            <a:endParaRPr lang="pt-BR" altLang="de-DE" sz="1200" b="1">
              <a:solidFill>
                <a:srgbClr val="008047"/>
              </a:solidFill>
              <a:latin typeface="Comic Sans MS" pitchFamily="66" charset="0"/>
            </a:endParaRPr>
          </a:p>
          <a:p>
            <a:pPr algn="ctr" eaLnBrk="0" hangingPunct="0"/>
            <a:r>
              <a:rPr lang="en-US" altLang="de-DE" b="1">
                <a:solidFill>
                  <a:srgbClr val="008047"/>
                </a:solidFill>
                <a:latin typeface="Comic Sans MS" pitchFamily="66" charset="0"/>
              </a:rPr>
              <a:t>Current Definition of PIU at Embrapa</a:t>
            </a:r>
          </a:p>
          <a:p>
            <a:pPr eaLnBrk="0" hangingPunct="0"/>
            <a:r>
              <a:rPr lang="en-US" altLang="de-DE" b="1">
                <a:solidFill>
                  <a:srgbClr val="008047"/>
                </a:solidFill>
                <a:latin typeface="Comic Sans MS" pitchFamily="66" charset="0"/>
              </a:rPr>
              <a:t> </a:t>
            </a:r>
          </a:p>
        </p:txBody>
      </p:sp>
      <p:sp>
        <p:nvSpPr>
          <p:cNvPr id="16390" name="TextBox 2"/>
          <p:cNvSpPr txBox="1">
            <a:spLocks noChangeArrowheads="1"/>
          </p:cNvSpPr>
          <p:nvPr/>
        </p:nvSpPr>
        <p:spPr bwMode="auto">
          <a:xfrm>
            <a:off x="395288" y="4221163"/>
            <a:ext cx="7758112" cy="1200150"/>
          </a:xfrm>
          <a:prstGeom prst="rect">
            <a:avLst/>
          </a:prstGeom>
          <a:noFill/>
          <a:ln w="9525">
            <a:noFill/>
            <a:miter lim="800000"/>
            <a:headEnd/>
            <a:tailEnd/>
          </a:ln>
        </p:spPr>
        <p:txBody>
          <a:bodyPr wrap="none">
            <a:spAutoFit/>
          </a:bodyPr>
          <a:lstStyle/>
          <a:p>
            <a:pPr eaLnBrk="0" hangingPunct="0"/>
            <a:r>
              <a:rPr lang="en-US" altLang="de-DE" b="1">
                <a:solidFill>
                  <a:srgbClr val="FF0000"/>
                </a:solidFill>
                <a:latin typeface="Comic Sans MS" pitchFamily="66" charset="0"/>
              </a:rPr>
              <a:t>Minimum ART*                  - 12.5%</a:t>
            </a:r>
          </a:p>
          <a:p>
            <a:pPr eaLnBrk="0" hangingPunct="0"/>
            <a:r>
              <a:rPr lang="en-US" altLang="de-DE" b="1">
                <a:solidFill>
                  <a:srgbClr val="FF0000"/>
                </a:solidFill>
                <a:latin typeface="Comic Sans MS" pitchFamily="66" charset="0"/>
              </a:rPr>
              <a:t>Minimum Sugar Extraction*    - 80 kg t</a:t>
            </a:r>
            <a:r>
              <a:rPr lang="en-US" altLang="de-DE" b="1" baseline="30000">
                <a:solidFill>
                  <a:srgbClr val="FF0000"/>
                </a:solidFill>
                <a:latin typeface="Comic Sans MS" pitchFamily="66" charset="0"/>
              </a:rPr>
              <a:t>-1</a:t>
            </a:r>
            <a:r>
              <a:rPr lang="en-US" altLang="de-DE" b="1">
                <a:solidFill>
                  <a:srgbClr val="FF0000"/>
                </a:solidFill>
                <a:latin typeface="Comic Sans MS" pitchFamily="66" charset="0"/>
              </a:rPr>
              <a:t> biomass</a:t>
            </a:r>
          </a:p>
          <a:p>
            <a:pPr eaLnBrk="0" hangingPunct="0"/>
            <a:r>
              <a:rPr lang="en-US" altLang="de-DE" b="1">
                <a:solidFill>
                  <a:srgbClr val="FF0000"/>
                </a:solidFill>
                <a:latin typeface="Comic Sans MS" pitchFamily="66" charset="0"/>
              </a:rPr>
              <a:t>Minimum Time                   - 30 days</a:t>
            </a:r>
          </a:p>
        </p:txBody>
      </p:sp>
      <p:cxnSp>
        <p:nvCxnSpPr>
          <p:cNvPr id="16391" name="Conector reto 8"/>
          <p:cNvCxnSpPr>
            <a:cxnSpLocks noChangeShapeType="1"/>
          </p:cNvCxnSpPr>
          <p:nvPr/>
        </p:nvCxnSpPr>
        <p:spPr bwMode="auto">
          <a:xfrm>
            <a:off x="7938" y="3813175"/>
            <a:ext cx="9144000" cy="0"/>
          </a:xfrm>
          <a:prstGeom prst="line">
            <a:avLst/>
          </a:prstGeom>
          <a:noFill/>
          <a:ln w="38100" algn="ctr">
            <a:solidFill>
              <a:srgbClr val="008047"/>
            </a:solidFill>
            <a:round/>
            <a:headEnd/>
            <a:tailEnd/>
          </a:ln>
          <a:effectLst/>
        </p:spPr>
      </p:cxnSp>
      <p:sp>
        <p:nvSpPr>
          <p:cNvPr id="16392" name="Rectangle 4"/>
          <p:cNvSpPr>
            <a:spLocks noChangeArrowheads="1"/>
          </p:cNvSpPr>
          <p:nvPr/>
        </p:nvSpPr>
        <p:spPr bwMode="auto">
          <a:xfrm>
            <a:off x="1331913" y="6027738"/>
            <a:ext cx="7056437" cy="830262"/>
          </a:xfrm>
          <a:prstGeom prst="rect">
            <a:avLst/>
          </a:prstGeom>
          <a:noFill/>
          <a:ln w="9525">
            <a:noFill/>
            <a:miter lim="800000"/>
            <a:headEnd/>
            <a:tailEnd/>
          </a:ln>
        </p:spPr>
        <p:txBody>
          <a:bodyPr>
            <a:spAutoFit/>
          </a:bodyPr>
          <a:lstStyle/>
          <a:p>
            <a:pPr algn="ctr" eaLnBrk="0" hangingPunct="0"/>
            <a:r>
              <a:rPr lang="pt-BR" altLang="de-DE" b="1">
                <a:solidFill>
                  <a:srgbClr val="C00000"/>
                </a:solidFill>
                <a:latin typeface="Comic Sans MS" pitchFamily="66" charset="0"/>
              </a:rPr>
              <a:t>“Be Careful – Do not plant cultivars that do not have PIU information”</a:t>
            </a:r>
          </a:p>
        </p:txBody>
      </p:sp>
      <p:cxnSp>
        <p:nvCxnSpPr>
          <p:cNvPr id="16393" name="Conector reto 8"/>
          <p:cNvCxnSpPr>
            <a:cxnSpLocks noChangeShapeType="1"/>
          </p:cNvCxnSpPr>
          <p:nvPr/>
        </p:nvCxnSpPr>
        <p:spPr bwMode="auto">
          <a:xfrm>
            <a:off x="0" y="5876925"/>
            <a:ext cx="9144000" cy="0"/>
          </a:xfrm>
          <a:prstGeom prst="line">
            <a:avLst/>
          </a:prstGeom>
          <a:noFill/>
          <a:ln w="38100" algn="ctr">
            <a:solidFill>
              <a:srgbClr val="008047"/>
            </a:solidFill>
            <a:round/>
            <a:headEnd/>
            <a:tailEnd/>
          </a:ln>
          <a:effectLst/>
        </p:spPr>
      </p:cxnSp>
      <p:sp>
        <p:nvSpPr>
          <p:cNvPr id="16394" name="Espaço Reservado para Número de Slide 7"/>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3F4FB75-2635-41D9-9973-8660C8D5FB11}" type="slidenum">
              <a:rPr lang="en-US" altLang="de-DE" sz="2000" b="1" smtClean="0">
                <a:solidFill>
                  <a:srgbClr val="008047"/>
                </a:solidFill>
                <a:latin typeface="Calibri" pitchFamily="34" charset="0"/>
              </a:rPr>
              <a:pPr>
                <a:defRPr/>
              </a:pPr>
              <a:t>15</a:t>
            </a:fld>
            <a:endParaRPr lang="en-US" altLang="de-DE" sz="2000" b="1" smtClean="0">
              <a:solidFill>
                <a:srgbClr val="008047"/>
              </a:solidFill>
              <a:latin typeface="Calibri" pitchFamily="34" charset="0"/>
            </a:endParaRPr>
          </a:p>
        </p:txBody>
      </p:sp>
      <p:sp>
        <p:nvSpPr>
          <p:cNvPr id="16395" name="TextBox 10"/>
          <p:cNvSpPr txBox="1">
            <a:spLocks noChangeArrowheads="1"/>
          </p:cNvSpPr>
          <p:nvPr/>
        </p:nvSpPr>
        <p:spPr bwMode="auto">
          <a:xfrm>
            <a:off x="352425" y="5373688"/>
            <a:ext cx="8791575" cy="461962"/>
          </a:xfrm>
          <a:prstGeom prst="rect">
            <a:avLst/>
          </a:prstGeom>
          <a:noFill/>
          <a:ln w="9525">
            <a:noFill/>
            <a:miter lim="800000"/>
            <a:headEnd/>
            <a:tailEnd/>
          </a:ln>
        </p:spPr>
        <p:txBody>
          <a:bodyPr wrap="none">
            <a:spAutoFit/>
          </a:bodyPr>
          <a:lstStyle/>
          <a:p>
            <a:pPr eaLnBrk="0" hangingPunct="0"/>
            <a:r>
              <a:rPr lang="pt-BR" altLang="de-DE" b="1">
                <a:solidFill>
                  <a:srgbClr val="008047"/>
                </a:solidFill>
                <a:latin typeface="Calibri" pitchFamily="34" charset="0"/>
                <a:ea typeface="Calibri" pitchFamily="34" charset="0"/>
                <a:cs typeface="Calibri" pitchFamily="34" charset="0"/>
              </a:rPr>
              <a:t>* These values can be adjusted   or   to meet different requirements</a:t>
            </a:r>
          </a:p>
        </p:txBody>
      </p:sp>
      <p:cxnSp>
        <p:nvCxnSpPr>
          <p:cNvPr id="16396" name="Straight Arrow Connector 12"/>
          <p:cNvCxnSpPr>
            <a:cxnSpLocks noChangeShapeType="1"/>
          </p:cNvCxnSpPr>
          <p:nvPr/>
        </p:nvCxnSpPr>
        <p:spPr bwMode="auto">
          <a:xfrm rot="5400000" flipH="1" flipV="1">
            <a:off x="4312444" y="5631656"/>
            <a:ext cx="285750" cy="1588"/>
          </a:xfrm>
          <a:prstGeom prst="straightConnector1">
            <a:avLst/>
          </a:prstGeom>
          <a:noFill/>
          <a:ln w="28575" algn="ctr">
            <a:solidFill>
              <a:srgbClr val="FF0000"/>
            </a:solidFill>
            <a:round/>
            <a:headEnd/>
            <a:tailEnd type="arrow" w="med" len="med"/>
          </a:ln>
          <a:effectLst/>
        </p:spPr>
      </p:cxnSp>
      <p:cxnSp>
        <p:nvCxnSpPr>
          <p:cNvPr id="16397" name="Straight Arrow Connector 16"/>
          <p:cNvCxnSpPr>
            <a:cxnSpLocks noChangeShapeType="1"/>
          </p:cNvCxnSpPr>
          <p:nvPr/>
        </p:nvCxnSpPr>
        <p:spPr bwMode="auto">
          <a:xfrm rot="5400000">
            <a:off x="4788694" y="5661819"/>
            <a:ext cx="279400" cy="7938"/>
          </a:xfrm>
          <a:prstGeom prst="straightConnector1">
            <a:avLst/>
          </a:prstGeom>
          <a:noFill/>
          <a:ln w="28575" algn="ctr">
            <a:solidFill>
              <a:srgbClr val="FF0000"/>
            </a:solidFill>
            <a:round/>
            <a:headEnd/>
            <a:tailEnd type="arrow"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17411" name="Conector reto 8"/>
          <p:cNvCxnSpPr>
            <a:cxnSpLocks noChangeShapeType="1"/>
          </p:cNvCxnSpPr>
          <p:nvPr/>
        </p:nvCxnSpPr>
        <p:spPr bwMode="auto">
          <a:xfrm>
            <a:off x="0" y="1052513"/>
            <a:ext cx="9144000" cy="0"/>
          </a:xfrm>
          <a:prstGeom prst="line">
            <a:avLst/>
          </a:prstGeom>
          <a:noFill/>
          <a:ln w="38100" algn="ctr">
            <a:solidFill>
              <a:srgbClr val="008047"/>
            </a:solidFill>
            <a:round/>
            <a:headEnd/>
            <a:tailEnd/>
          </a:ln>
          <a:effectLst/>
        </p:spPr>
      </p:cxnSp>
      <p:sp>
        <p:nvSpPr>
          <p:cNvPr id="17412" name="TextBox 3"/>
          <p:cNvSpPr txBox="1">
            <a:spLocks noChangeArrowheads="1"/>
          </p:cNvSpPr>
          <p:nvPr/>
        </p:nvSpPr>
        <p:spPr bwMode="auto">
          <a:xfrm>
            <a:off x="0" y="260350"/>
            <a:ext cx="8893175" cy="646113"/>
          </a:xfrm>
          <a:prstGeom prst="rect">
            <a:avLst/>
          </a:prstGeom>
          <a:noFill/>
          <a:ln w="9525">
            <a:noFill/>
            <a:miter lim="800000"/>
            <a:headEnd/>
            <a:tailEnd/>
          </a:ln>
        </p:spPr>
        <p:txBody>
          <a:bodyPr>
            <a:spAutoFit/>
          </a:bodyPr>
          <a:lstStyle/>
          <a:p>
            <a:pPr eaLnBrk="0" hangingPunct="0"/>
            <a:r>
              <a:rPr lang="pt-PT" altLang="de-DE" sz="3600" b="1">
                <a:solidFill>
                  <a:srgbClr val="008047"/>
                </a:solidFill>
                <a:latin typeface="Comic Sans MS" pitchFamily="66" charset="0"/>
              </a:rPr>
              <a:t>Principle Breeding Bottleneck Today</a:t>
            </a:r>
            <a:endParaRPr lang="pt-BR" altLang="de-DE" sz="3600" b="1">
              <a:solidFill>
                <a:srgbClr val="008047"/>
              </a:solidFill>
              <a:latin typeface="Comic Sans MS" pitchFamily="66" charset="0"/>
            </a:endParaRPr>
          </a:p>
        </p:txBody>
      </p:sp>
      <p:graphicFrame>
        <p:nvGraphicFramePr>
          <p:cNvPr id="2" name="Table 1"/>
          <p:cNvGraphicFramePr>
            <a:graphicFrameLocks noGrp="1"/>
          </p:cNvGraphicFramePr>
          <p:nvPr/>
        </p:nvGraphicFramePr>
        <p:xfrm>
          <a:off x="773113" y="1085850"/>
          <a:ext cx="7740651" cy="2103438"/>
        </p:xfrm>
        <a:graphic>
          <a:graphicData uri="http://schemas.openxmlformats.org/drawingml/2006/table">
            <a:tbl>
              <a:tblPr firstRow="1" bandRow="1">
                <a:tableStyleId>{5C22544A-7EE6-4342-B048-85BDC9FD1C3A}</a:tableStyleId>
              </a:tblPr>
              <a:tblGrid>
                <a:gridCol w="2140115"/>
                <a:gridCol w="1792340"/>
                <a:gridCol w="1904098"/>
                <a:gridCol w="1904098"/>
              </a:tblGrid>
              <a:tr h="1170852">
                <a:tc>
                  <a:txBody>
                    <a:bodyPr/>
                    <a:lstStyle/>
                    <a:p>
                      <a:pPr algn="ctr"/>
                      <a:r>
                        <a:rPr lang="en-US" sz="2400" b="1" dirty="0" smtClean="0">
                          <a:latin typeface="Calibri" pitchFamily="34" charset="0"/>
                          <a:cs typeface="Calibri" pitchFamily="34" charset="0"/>
                        </a:rPr>
                        <a:t>CULTIVAR</a:t>
                      </a:r>
                      <a:endParaRPr lang="en-US" sz="2400" b="1" dirty="0">
                        <a:latin typeface="Calibri" pitchFamily="34" charset="0"/>
                        <a:cs typeface="Calibri" pitchFamily="34" charset="0"/>
                      </a:endParaRPr>
                    </a:p>
                  </a:txBody>
                  <a:tcPr marL="91438" marR="91438" marT="45727" marB="45727" anchor="ctr"/>
                </a:tc>
                <a:tc>
                  <a:txBody>
                    <a:bodyPr/>
                    <a:lstStyle/>
                    <a:p>
                      <a:pPr algn="ctr"/>
                      <a:r>
                        <a:rPr lang="pt-BR" sz="2400" noProof="0" dirty="0" smtClean="0">
                          <a:latin typeface="Calibri" pitchFamily="34" charset="0"/>
                          <a:cs typeface="Calibri" pitchFamily="34" charset="0"/>
                        </a:rPr>
                        <a:t>Production</a:t>
                      </a:r>
                    </a:p>
                    <a:p>
                      <a:pPr algn="ctr"/>
                      <a:r>
                        <a:rPr lang="en-US" sz="2400" dirty="0" smtClean="0">
                          <a:latin typeface="Calibri" pitchFamily="34" charset="0"/>
                          <a:cs typeface="Calibri" pitchFamily="34" charset="0"/>
                        </a:rPr>
                        <a:t>(t</a:t>
                      </a:r>
                      <a:r>
                        <a:rPr lang="en-US" sz="2400" baseline="0" dirty="0" smtClean="0">
                          <a:latin typeface="Calibri" pitchFamily="34" charset="0"/>
                          <a:cs typeface="Calibri" pitchFamily="34" charset="0"/>
                        </a:rPr>
                        <a:t> ha</a:t>
                      </a:r>
                      <a:r>
                        <a:rPr lang="en-US" sz="2400" baseline="30000" dirty="0" smtClean="0">
                          <a:latin typeface="Calibri" pitchFamily="34" charset="0"/>
                          <a:cs typeface="Calibri" pitchFamily="34" charset="0"/>
                        </a:rPr>
                        <a:t>-1</a:t>
                      </a:r>
                      <a:r>
                        <a:rPr lang="en-US" sz="2400" baseline="0" dirty="0" smtClean="0">
                          <a:latin typeface="Calibri" pitchFamily="34" charset="0"/>
                          <a:cs typeface="Calibri" pitchFamily="34" charset="0"/>
                        </a:rPr>
                        <a:t>)</a:t>
                      </a:r>
                      <a:endParaRPr lang="en-US" sz="2400" baseline="30000" dirty="0">
                        <a:latin typeface="Calibri" pitchFamily="34" charset="0"/>
                        <a:cs typeface="Calibri" pitchFamily="34" charset="0"/>
                      </a:endParaRPr>
                    </a:p>
                  </a:txBody>
                  <a:tcPr marL="91438" marR="91438" marT="45727" marB="45727" anchor="ctr"/>
                </a:tc>
                <a:tc>
                  <a:txBody>
                    <a:bodyPr/>
                    <a:lstStyle/>
                    <a:p>
                      <a:pPr algn="ctr"/>
                      <a:r>
                        <a:rPr lang="en-US" sz="2400" dirty="0" smtClean="0">
                          <a:latin typeface="Calibri" pitchFamily="34" charset="0"/>
                          <a:cs typeface="Calibri" pitchFamily="34" charset="0"/>
                        </a:rPr>
                        <a:t>BRIX</a:t>
                      </a:r>
                      <a:endParaRPr lang="en-US" sz="2400" dirty="0">
                        <a:latin typeface="Calibri" pitchFamily="34" charset="0"/>
                        <a:cs typeface="Calibri" pitchFamily="34" charset="0"/>
                      </a:endParaRPr>
                    </a:p>
                  </a:txBody>
                  <a:tcPr marL="91438" marR="91438"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Calibri" pitchFamily="34" charset="0"/>
                          <a:cs typeface="Calibri" pitchFamily="34" charset="0"/>
                        </a:rPr>
                        <a:t>PUI</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Calibri" pitchFamily="34" charset="0"/>
                          <a:cs typeface="Calibri" pitchFamily="34" charset="0"/>
                        </a:rPr>
                        <a:t>(days)</a:t>
                      </a:r>
                    </a:p>
                  </a:txBody>
                  <a:tcPr marL="91438" marR="91438" marT="45727" marB="45727" anchor="ctr"/>
                </a:tc>
              </a:tr>
              <a:tr h="466293">
                <a:tc>
                  <a:txBody>
                    <a:bodyPr/>
                    <a:lstStyle/>
                    <a:p>
                      <a:r>
                        <a:rPr lang="pt-PT" sz="2400" b="1" kern="1200" dirty="0" smtClean="0">
                          <a:solidFill>
                            <a:srgbClr val="2718F0"/>
                          </a:solidFill>
                          <a:latin typeface="Calibri" pitchFamily="34" charset="0"/>
                          <a:ea typeface="+mn-ea"/>
                          <a:cs typeface="Calibri" pitchFamily="34" charset="0"/>
                        </a:rPr>
                        <a:t>VARIETY</a:t>
                      </a:r>
                      <a:endParaRPr lang="en-US" sz="2400" b="1" dirty="0">
                        <a:solidFill>
                          <a:srgbClr val="2718F0"/>
                        </a:solidFill>
                        <a:latin typeface="Calibri" pitchFamily="34" charset="0"/>
                        <a:cs typeface="Calibri" pitchFamily="34" charset="0"/>
                      </a:endParaRPr>
                    </a:p>
                  </a:txBody>
                  <a:tcPr marL="91438" marR="91438" marT="45727" marB="45727"/>
                </a:tc>
                <a:tc>
                  <a:txBody>
                    <a:bodyPr/>
                    <a:lstStyle/>
                    <a:p>
                      <a:pPr algn="ctr"/>
                      <a:r>
                        <a:rPr lang="en-US" sz="2400" b="1" dirty="0" smtClean="0">
                          <a:solidFill>
                            <a:srgbClr val="2718F0"/>
                          </a:solidFill>
                          <a:latin typeface="Calibri" pitchFamily="34" charset="0"/>
                          <a:cs typeface="Calibri" pitchFamily="34" charset="0"/>
                        </a:rPr>
                        <a:t>60</a:t>
                      </a:r>
                      <a:endParaRPr lang="en-US" sz="2400" b="1" dirty="0">
                        <a:solidFill>
                          <a:srgbClr val="2718F0"/>
                        </a:solidFill>
                        <a:latin typeface="Calibri" pitchFamily="34" charset="0"/>
                        <a:cs typeface="Calibri" pitchFamily="34" charset="0"/>
                      </a:endParaRPr>
                    </a:p>
                  </a:txBody>
                  <a:tcPr marL="91438" marR="91438" marT="45727" marB="45727"/>
                </a:tc>
                <a:tc>
                  <a:txBody>
                    <a:bodyPr/>
                    <a:lstStyle/>
                    <a:p>
                      <a:pPr algn="ctr"/>
                      <a:r>
                        <a:rPr lang="en-US" sz="2400" b="1" dirty="0" smtClean="0">
                          <a:solidFill>
                            <a:srgbClr val="2718F0"/>
                          </a:solidFill>
                          <a:latin typeface="Calibri" pitchFamily="34" charset="0"/>
                          <a:cs typeface="Calibri" pitchFamily="34" charset="0"/>
                        </a:rPr>
                        <a:t>15-20</a:t>
                      </a:r>
                      <a:endParaRPr lang="en-US" sz="2400" b="1" dirty="0">
                        <a:solidFill>
                          <a:srgbClr val="2718F0"/>
                        </a:solidFill>
                        <a:latin typeface="Calibri" pitchFamily="34" charset="0"/>
                        <a:cs typeface="Calibri" pitchFamily="34" charset="0"/>
                      </a:endParaRPr>
                    </a:p>
                  </a:txBody>
                  <a:tcPr marL="91438" marR="91438" marT="45727" marB="45727"/>
                </a:tc>
                <a:tc>
                  <a:txBody>
                    <a:bodyPr/>
                    <a:lstStyle/>
                    <a:p>
                      <a:pPr algn="ctr"/>
                      <a:r>
                        <a:rPr lang="en-US" sz="2400" b="1" dirty="0" smtClean="0">
                          <a:solidFill>
                            <a:srgbClr val="2718F0"/>
                          </a:solidFill>
                          <a:latin typeface="Calibri" pitchFamily="34" charset="0"/>
                          <a:cs typeface="Calibri" pitchFamily="34" charset="0"/>
                        </a:rPr>
                        <a:t>30 - 40</a:t>
                      </a:r>
                      <a:endParaRPr lang="en-US" sz="2400" b="1" dirty="0">
                        <a:solidFill>
                          <a:srgbClr val="2718F0"/>
                        </a:solidFill>
                        <a:latin typeface="Calibri" pitchFamily="34" charset="0"/>
                        <a:cs typeface="Calibri" pitchFamily="34" charset="0"/>
                      </a:endParaRPr>
                    </a:p>
                  </a:txBody>
                  <a:tcPr marL="91438" marR="91438" marT="45727" marB="45727"/>
                </a:tc>
              </a:tr>
              <a:tr h="466293">
                <a:tc>
                  <a:txBody>
                    <a:bodyPr/>
                    <a:lstStyle/>
                    <a:p>
                      <a:r>
                        <a:rPr lang="en-US" sz="2400" b="1" dirty="0" smtClean="0">
                          <a:latin typeface="Calibri" pitchFamily="34" charset="0"/>
                          <a:cs typeface="Calibri" pitchFamily="34" charset="0"/>
                        </a:rPr>
                        <a:t>HYBRID</a:t>
                      </a:r>
                      <a:endParaRPr lang="en-US" sz="2400" b="1" dirty="0">
                        <a:latin typeface="Calibri" pitchFamily="34" charset="0"/>
                        <a:cs typeface="Calibri" pitchFamily="34" charset="0"/>
                      </a:endParaRPr>
                    </a:p>
                  </a:txBody>
                  <a:tcPr marL="91438" marR="91438" marT="45727" marB="45727"/>
                </a:tc>
                <a:tc>
                  <a:txBody>
                    <a:bodyPr/>
                    <a:lstStyle/>
                    <a:p>
                      <a:pPr algn="ctr"/>
                      <a:r>
                        <a:rPr lang="en-US" sz="2400" b="1" dirty="0" smtClean="0">
                          <a:latin typeface="Calibri" pitchFamily="34" charset="0"/>
                          <a:cs typeface="Calibri" pitchFamily="34" charset="0"/>
                        </a:rPr>
                        <a:t>50</a:t>
                      </a:r>
                      <a:endParaRPr lang="en-US" sz="2400" b="1" dirty="0">
                        <a:latin typeface="Calibri" pitchFamily="34" charset="0"/>
                        <a:cs typeface="Calibri" pitchFamily="34" charset="0"/>
                      </a:endParaRPr>
                    </a:p>
                  </a:txBody>
                  <a:tcPr marL="91438" marR="91438" marT="45727" marB="45727"/>
                </a:tc>
                <a:tc>
                  <a:txBody>
                    <a:bodyPr/>
                    <a:lstStyle/>
                    <a:p>
                      <a:pPr algn="ctr"/>
                      <a:r>
                        <a:rPr lang="en-US" sz="2400" b="1" dirty="0" smtClean="0">
                          <a:latin typeface="Calibri" pitchFamily="34" charset="0"/>
                          <a:cs typeface="Calibri" pitchFamily="34" charset="0"/>
                        </a:rPr>
                        <a:t>&lt; 13</a:t>
                      </a:r>
                      <a:endParaRPr lang="en-US" sz="2400" b="1" dirty="0">
                        <a:latin typeface="Calibri" pitchFamily="34" charset="0"/>
                        <a:cs typeface="Calibri" pitchFamily="34" charset="0"/>
                      </a:endParaRPr>
                    </a:p>
                  </a:txBody>
                  <a:tcPr marL="91438" marR="91438" marT="45727" marB="45727"/>
                </a:tc>
                <a:tc>
                  <a:txBody>
                    <a:bodyPr/>
                    <a:lstStyle/>
                    <a:p>
                      <a:pPr algn="ctr"/>
                      <a:r>
                        <a:rPr lang="en-US" sz="2400" b="1" dirty="0" smtClean="0">
                          <a:latin typeface="Calibri" pitchFamily="34" charset="0"/>
                          <a:cs typeface="Calibri" pitchFamily="34" charset="0"/>
                        </a:rPr>
                        <a:t>&lt;&lt;&lt; 20</a:t>
                      </a:r>
                      <a:endParaRPr lang="en-US" sz="2400" b="1" dirty="0">
                        <a:latin typeface="Calibri" pitchFamily="34" charset="0"/>
                        <a:cs typeface="Calibri" pitchFamily="34" charset="0"/>
                      </a:endParaRPr>
                    </a:p>
                  </a:txBody>
                  <a:tcPr marL="91438" marR="91438" marT="45727" marB="45727"/>
                </a:tc>
              </a:tr>
            </a:tbl>
          </a:graphicData>
        </a:graphic>
      </p:graphicFrame>
      <p:cxnSp>
        <p:nvCxnSpPr>
          <p:cNvPr id="17435" name="Conector reto 8"/>
          <p:cNvCxnSpPr>
            <a:cxnSpLocks noChangeShapeType="1"/>
          </p:cNvCxnSpPr>
          <p:nvPr/>
        </p:nvCxnSpPr>
        <p:spPr bwMode="auto">
          <a:xfrm>
            <a:off x="0" y="3284538"/>
            <a:ext cx="9144000" cy="0"/>
          </a:xfrm>
          <a:prstGeom prst="line">
            <a:avLst/>
          </a:prstGeom>
          <a:noFill/>
          <a:ln w="38100" algn="ctr">
            <a:solidFill>
              <a:srgbClr val="008047"/>
            </a:solidFill>
            <a:round/>
            <a:headEnd/>
            <a:tailEnd/>
          </a:ln>
          <a:effectLst/>
        </p:spPr>
      </p:cxnSp>
      <p:sp>
        <p:nvSpPr>
          <p:cNvPr id="5" name="TextBox 4"/>
          <p:cNvSpPr txBox="1"/>
          <p:nvPr/>
        </p:nvSpPr>
        <p:spPr>
          <a:xfrm>
            <a:off x="53975" y="3429000"/>
            <a:ext cx="9090025" cy="2370138"/>
          </a:xfrm>
          <a:prstGeom prst="rect">
            <a:avLst/>
          </a:prstGeom>
          <a:noFill/>
        </p:spPr>
        <p:txBody>
          <a:bodyPr>
            <a:spAutoFit/>
          </a:bodyPr>
          <a:lstStyle/>
          <a:p>
            <a:pPr marL="342900" indent="-342900" eaLnBrk="0" hangingPunct="0">
              <a:buFont typeface="Wingdings" pitchFamily="2" charset="2"/>
              <a:buChar char="Ø"/>
              <a:defRPr/>
            </a:pPr>
            <a:r>
              <a:rPr lang="pt-BR" sz="2200" b="1" dirty="0">
                <a:solidFill>
                  <a:srgbClr val="C00000"/>
                </a:solidFill>
                <a:latin typeface="Comic Sans MS" pitchFamily="66" charset="0"/>
                <a:cs typeface="+mn-cs"/>
              </a:rPr>
              <a:t> </a:t>
            </a:r>
            <a:r>
              <a:rPr lang="en-US" sz="2200" b="1" dirty="0">
                <a:solidFill>
                  <a:srgbClr val="C00000"/>
                </a:solidFill>
                <a:latin typeface="Comic Sans MS" pitchFamily="66" charset="0"/>
                <a:cs typeface="+mn-cs"/>
              </a:rPr>
              <a:t>The female line of the hybrid is juicy, but not “sweet” or </a:t>
            </a:r>
          </a:p>
          <a:p>
            <a:pPr eaLnBrk="0" hangingPunct="0">
              <a:defRPr/>
            </a:pPr>
            <a:r>
              <a:rPr lang="en-US" sz="2200" b="1" dirty="0">
                <a:solidFill>
                  <a:srgbClr val="C00000"/>
                </a:solidFill>
                <a:latin typeface="Comic Sans MS" pitchFamily="66" charset="0"/>
                <a:cs typeface="+mn-cs"/>
              </a:rPr>
              <a:t>       not sufficiently sweet (First Commercial Hybrids),</a:t>
            </a:r>
            <a:endParaRPr lang="en-US" sz="2200" b="1" dirty="0">
              <a:solidFill>
                <a:srgbClr val="C00000"/>
              </a:solidFill>
              <a:latin typeface="Comic Sans MS" pitchFamily="66" charset="0"/>
              <a:cs typeface="Calibri" pitchFamily="34" charset="0"/>
            </a:endParaRPr>
          </a:p>
          <a:p>
            <a:pPr marL="457200" indent="-457200" eaLnBrk="0" hangingPunct="0">
              <a:buFont typeface="Wingdings" pitchFamily="2" charset="2"/>
              <a:buChar char="Ø"/>
              <a:defRPr/>
            </a:pPr>
            <a:endParaRPr lang="en-US" sz="400" b="1" dirty="0">
              <a:solidFill>
                <a:srgbClr val="C00000"/>
              </a:solidFill>
              <a:latin typeface="Comic Sans MS" pitchFamily="66" charset="0"/>
              <a:cs typeface="Calibri" pitchFamily="34" charset="0"/>
            </a:endParaRPr>
          </a:p>
          <a:p>
            <a:pPr marL="457200" indent="-457200" eaLnBrk="0" hangingPunct="0">
              <a:buFont typeface="Wingdings" pitchFamily="2" charset="2"/>
              <a:buChar char="Ø"/>
              <a:defRPr/>
            </a:pPr>
            <a:r>
              <a:rPr lang="en-US" sz="2200" b="1" dirty="0">
                <a:solidFill>
                  <a:srgbClr val="C00000"/>
                </a:solidFill>
                <a:latin typeface="Comic Sans MS" pitchFamily="66" charset="0"/>
                <a:cs typeface="Calibri" pitchFamily="34" charset="0"/>
              </a:rPr>
              <a:t>Brix of these hybrids is only slightly more than mid-parent,</a:t>
            </a:r>
          </a:p>
          <a:p>
            <a:pPr marL="457200" indent="-457200" eaLnBrk="0" hangingPunct="0">
              <a:buFont typeface="Wingdings" pitchFamily="2" charset="2"/>
              <a:buChar char="Ø"/>
              <a:defRPr/>
            </a:pPr>
            <a:endParaRPr lang="en-US" sz="400" b="1" dirty="0">
              <a:solidFill>
                <a:srgbClr val="C00000"/>
              </a:solidFill>
              <a:latin typeface="Comic Sans MS" pitchFamily="66" charset="0"/>
              <a:cs typeface="Calibri" pitchFamily="34" charset="0"/>
            </a:endParaRPr>
          </a:p>
          <a:p>
            <a:pPr marL="457200" indent="-457200" eaLnBrk="0" hangingPunct="0">
              <a:buFont typeface="Wingdings" pitchFamily="2" charset="2"/>
              <a:buChar char="Ø"/>
              <a:defRPr/>
            </a:pPr>
            <a:r>
              <a:rPr lang="en-US" sz="2200" b="1" dirty="0">
                <a:solidFill>
                  <a:srgbClr val="C00000"/>
                </a:solidFill>
                <a:latin typeface="Comic Sans MS" pitchFamily="66" charset="0"/>
                <a:cs typeface="Calibri" pitchFamily="34" charset="0"/>
              </a:rPr>
              <a:t>The hybrids have large panicles and high grain production,</a:t>
            </a:r>
          </a:p>
          <a:p>
            <a:pPr marL="457200" indent="-457200" eaLnBrk="0" hangingPunct="0">
              <a:buFont typeface="Wingdings" pitchFamily="2" charset="2"/>
              <a:buChar char="Ø"/>
              <a:defRPr/>
            </a:pPr>
            <a:endParaRPr lang="en-US" sz="400" b="1" dirty="0">
              <a:solidFill>
                <a:srgbClr val="C00000"/>
              </a:solidFill>
              <a:latin typeface="Comic Sans MS" pitchFamily="66" charset="0"/>
              <a:cs typeface="Calibri" pitchFamily="34" charset="0"/>
            </a:endParaRPr>
          </a:p>
          <a:p>
            <a:pPr marL="457200" indent="-457200" eaLnBrk="0" hangingPunct="0">
              <a:buFont typeface="Wingdings" pitchFamily="2" charset="2"/>
              <a:buChar char="Ø"/>
              <a:defRPr/>
            </a:pPr>
            <a:r>
              <a:rPr lang="en-US" sz="2200" b="1" dirty="0">
                <a:solidFill>
                  <a:srgbClr val="C00000"/>
                </a:solidFill>
                <a:latin typeface="Comic Sans MS" pitchFamily="66" charset="0"/>
                <a:cs typeface="Calibri" pitchFamily="34" charset="0"/>
              </a:rPr>
              <a:t>Hybrids have a greater tendency for lodging, and </a:t>
            </a:r>
          </a:p>
          <a:p>
            <a:pPr marL="457200" indent="-457200" eaLnBrk="0" hangingPunct="0">
              <a:buFont typeface="Wingdings" pitchFamily="2" charset="2"/>
              <a:buChar char="Ø"/>
              <a:defRPr/>
            </a:pPr>
            <a:endParaRPr lang="en-US" sz="400" b="1" dirty="0">
              <a:solidFill>
                <a:srgbClr val="C00000"/>
              </a:solidFill>
              <a:latin typeface="Comic Sans MS" pitchFamily="66" charset="0"/>
              <a:cs typeface="Calibri" pitchFamily="34" charset="0"/>
            </a:endParaRPr>
          </a:p>
          <a:p>
            <a:pPr marL="457200" indent="-457200" eaLnBrk="0" hangingPunct="0">
              <a:buFont typeface="Wingdings" pitchFamily="2" charset="2"/>
              <a:buChar char="Ø"/>
              <a:defRPr/>
            </a:pPr>
            <a:r>
              <a:rPr lang="en-US" sz="2200" b="1" dirty="0">
                <a:solidFill>
                  <a:srgbClr val="C00000"/>
                </a:solidFill>
                <a:latin typeface="Comic Sans MS" pitchFamily="66" charset="0"/>
                <a:cs typeface="Calibri" pitchFamily="34" charset="0"/>
              </a:rPr>
              <a:t>Some hybrids have greater tendency to have pithy stems.</a:t>
            </a:r>
          </a:p>
        </p:txBody>
      </p:sp>
      <p:sp>
        <p:nvSpPr>
          <p:cNvPr id="17437" name="CaixaDeTexto 2"/>
          <p:cNvSpPr txBox="1">
            <a:spLocks noChangeArrowheads="1"/>
          </p:cNvSpPr>
          <p:nvPr/>
        </p:nvSpPr>
        <p:spPr bwMode="auto">
          <a:xfrm>
            <a:off x="-323850" y="5772150"/>
            <a:ext cx="9864725" cy="831850"/>
          </a:xfrm>
          <a:prstGeom prst="rect">
            <a:avLst/>
          </a:prstGeom>
          <a:solidFill>
            <a:srgbClr val="2718F0"/>
          </a:solidFill>
          <a:ln w="9525">
            <a:noFill/>
            <a:miter lim="800000"/>
            <a:headEnd/>
            <a:tailEnd/>
          </a:ln>
        </p:spPr>
        <p:txBody>
          <a:bodyPr>
            <a:spAutoFit/>
          </a:bodyPr>
          <a:lstStyle/>
          <a:p>
            <a:pPr algn="ctr" eaLnBrk="0" hangingPunct="0"/>
            <a:r>
              <a:rPr lang="pt-BR" altLang="de-DE" sz="2300" b="1">
                <a:solidFill>
                  <a:srgbClr val="FFFF00"/>
                </a:solidFill>
                <a:latin typeface="Comic Sans MS" pitchFamily="66" charset="0"/>
              </a:rPr>
              <a:t>Challenge: Develop sweet sorghum A and B lines</a:t>
            </a:r>
          </a:p>
          <a:p>
            <a:pPr algn="ctr" eaLnBrk="0" hangingPunct="0"/>
            <a:r>
              <a:rPr lang="pt-BR" altLang="de-DE" sz="2300" b="1">
                <a:solidFill>
                  <a:srgbClr val="FFFF00"/>
                </a:solidFill>
                <a:latin typeface="Comic Sans MS" pitchFamily="66" charset="0"/>
              </a:rPr>
              <a:t>that are juicy, sweet and produce hybrids with small panicles.</a:t>
            </a:r>
            <a:endParaRPr lang="pt-BR" altLang="de-DE" sz="2300">
              <a:solidFill>
                <a:srgbClr val="FFFF00"/>
              </a:solidFill>
              <a:latin typeface="Comic Sans MS" pitchFamily="66" charset="0"/>
            </a:endParaRPr>
          </a:p>
        </p:txBody>
      </p:sp>
      <p:sp>
        <p:nvSpPr>
          <p:cNvPr id="17438" name="Espaço Reservado para Número de Slide 7"/>
          <p:cNvSpPr>
            <a:spLocks noGrp="1"/>
          </p:cNvSpPr>
          <p:nvPr>
            <p:ph type="sldNum" sz="quarter" idx="12"/>
          </p:nvPr>
        </p:nvSpPr>
        <p:spPr>
          <a:xfrm>
            <a:off x="6516688" y="6524625"/>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82E1CB9-9953-4A12-AC12-B85725BB1EA3}" type="slidenum">
              <a:rPr lang="en-US" altLang="de-DE" sz="1800" b="1" smtClean="0">
                <a:solidFill>
                  <a:srgbClr val="008047"/>
                </a:solidFill>
                <a:latin typeface="Calibri" pitchFamily="34" charset="0"/>
              </a:rPr>
              <a:pPr>
                <a:defRPr/>
              </a:pPr>
              <a:t>16</a:t>
            </a:fld>
            <a:endParaRPr lang="en-US" altLang="de-DE" sz="1800" b="1" smtClean="0">
              <a:solidFill>
                <a:srgbClr val="008047"/>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18435" name="Conector reto 8"/>
          <p:cNvCxnSpPr>
            <a:cxnSpLocks noChangeShapeType="1"/>
          </p:cNvCxnSpPr>
          <p:nvPr/>
        </p:nvCxnSpPr>
        <p:spPr bwMode="auto">
          <a:xfrm>
            <a:off x="0" y="1052513"/>
            <a:ext cx="9144000" cy="0"/>
          </a:xfrm>
          <a:prstGeom prst="line">
            <a:avLst/>
          </a:prstGeom>
          <a:noFill/>
          <a:ln w="38100" algn="ctr">
            <a:solidFill>
              <a:srgbClr val="008047"/>
            </a:solidFill>
            <a:round/>
            <a:headEnd/>
            <a:tailEnd/>
          </a:ln>
          <a:effectLst/>
        </p:spPr>
      </p:cxnSp>
      <p:sp>
        <p:nvSpPr>
          <p:cNvPr id="18436" name="TextBox 3"/>
          <p:cNvSpPr txBox="1">
            <a:spLocks noChangeArrowheads="1"/>
          </p:cNvSpPr>
          <p:nvPr/>
        </p:nvSpPr>
        <p:spPr bwMode="auto">
          <a:xfrm>
            <a:off x="395288" y="333375"/>
            <a:ext cx="8213725" cy="646113"/>
          </a:xfrm>
          <a:prstGeom prst="rect">
            <a:avLst/>
          </a:prstGeom>
          <a:noFill/>
          <a:ln w="9525">
            <a:noFill/>
            <a:miter lim="800000"/>
            <a:headEnd/>
            <a:tailEnd/>
          </a:ln>
        </p:spPr>
        <p:txBody>
          <a:bodyPr wrap="none">
            <a:spAutoFit/>
          </a:bodyPr>
          <a:lstStyle/>
          <a:p>
            <a:pPr eaLnBrk="0" hangingPunct="0"/>
            <a:r>
              <a:rPr lang="en-US" altLang="de-DE" sz="3600" b="1">
                <a:solidFill>
                  <a:srgbClr val="008047"/>
                </a:solidFill>
                <a:latin typeface="Comic Sans MS" pitchFamily="66" charset="0"/>
              </a:rPr>
              <a:t>Principal Bottlenecks - </a:t>
            </a:r>
            <a:r>
              <a:rPr lang="pt-BR" altLang="de-DE" sz="3600" b="1">
                <a:solidFill>
                  <a:srgbClr val="008047"/>
                </a:solidFill>
                <a:latin typeface="Comic Sans MS" pitchFamily="66" charset="0"/>
              </a:rPr>
              <a:t>Seed Supply</a:t>
            </a:r>
            <a:endParaRPr lang="pt-BR" altLang="de-DE" sz="3600" b="1"/>
          </a:p>
        </p:txBody>
      </p:sp>
      <p:sp>
        <p:nvSpPr>
          <p:cNvPr id="18437" name="TextBox 1"/>
          <p:cNvSpPr txBox="1">
            <a:spLocks noChangeArrowheads="1"/>
          </p:cNvSpPr>
          <p:nvPr/>
        </p:nvSpPr>
        <p:spPr bwMode="auto">
          <a:xfrm>
            <a:off x="273050" y="1125538"/>
            <a:ext cx="7270750" cy="584200"/>
          </a:xfrm>
          <a:prstGeom prst="rect">
            <a:avLst/>
          </a:prstGeom>
          <a:noFill/>
          <a:ln w="9525">
            <a:noFill/>
            <a:miter lim="800000"/>
            <a:headEnd/>
            <a:tailEnd/>
          </a:ln>
        </p:spPr>
        <p:txBody>
          <a:bodyPr wrap="none">
            <a:spAutoFit/>
          </a:bodyPr>
          <a:lstStyle/>
          <a:p>
            <a:pPr marL="342900" indent="-342900" eaLnBrk="0" hangingPunct="0">
              <a:buFont typeface="Wingdings" pitchFamily="2" charset="2"/>
              <a:buChar char="Ø"/>
            </a:pPr>
            <a:r>
              <a:rPr lang="en-US" altLang="de-DE" b="1">
                <a:solidFill>
                  <a:srgbClr val="008047"/>
                </a:solidFill>
                <a:latin typeface="Comic Sans MS" pitchFamily="66" charset="0"/>
                <a:ea typeface="Calibri" pitchFamily="34" charset="0"/>
                <a:cs typeface="Calibri" pitchFamily="34" charset="0"/>
              </a:rPr>
              <a:t>  Lack of Sweet Females to Produce Hybrids</a:t>
            </a:r>
          </a:p>
          <a:p>
            <a:pPr marL="342900" indent="-342900" eaLnBrk="0" hangingPunct="0">
              <a:buFont typeface="Wingdings" pitchFamily="2" charset="2"/>
              <a:buChar char="Ø"/>
            </a:pPr>
            <a:endParaRPr lang="en-US" altLang="de-DE" sz="800" b="1">
              <a:solidFill>
                <a:srgbClr val="008047"/>
              </a:solidFill>
              <a:latin typeface="Comic Sans MS" pitchFamily="66" charset="0"/>
              <a:ea typeface="Calibri" pitchFamily="34" charset="0"/>
              <a:cs typeface="Calibri" pitchFamily="34" charset="0"/>
            </a:endParaRPr>
          </a:p>
        </p:txBody>
      </p:sp>
      <p:cxnSp>
        <p:nvCxnSpPr>
          <p:cNvPr id="18438" name="Conector reto 8"/>
          <p:cNvCxnSpPr>
            <a:cxnSpLocks noChangeShapeType="1"/>
          </p:cNvCxnSpPr>
          <p:nvPr/>
        </p:nvCxnSpPr>
        <p:spPr bwMode="auto">
          <a:xfrm>
            <a:off x="-169863" y="1681163"/>
            <a:ext cx="9144001" cy="0"/>
          </a:xfrm>
          <a:prstGeom prst="line">
            <a:avLst/>
          </a:prstGeom>
          <a:noFill/>
          <a:ln w="38100" algn="ctr">
            <a:solidFill>
              <a:srgbClr val="008047"/>
            </a:solidFill>
            <a:round/>
            <a:headEnd/>
            <a:tailEnd/>
          </a:ln>
          <a:effectLst/>
        </p:spPr>
      </p:cxnSp>
      <p:sp>
        <p:nvSpPr>
          <p:cNvPr id="18439" name="TextBox 2"/>
          <p:cNvSpPr txBox="1">
            <a:spLocks noChangeArrowheads="1"/>
          </p:cNvSpPr>
          <p:nvPr/>
        </p:nvSpPr>
        <p:spPr bwMode="auto">
          <a:xfrm>
            <a:off x="827088" y="1836738"/>
            <a:ext cx="6327775" cy="584200"/>
          </a:xfrm>
          <a:prstGeom prst="rect">
            <a:avLst/>
          </a:prstGeom>
          <a:noFill/>
          <a:ln w="9525">
            <a:noFill/>
            <a:miter lim="800000"/>
            <a:headEnd/>
            <a:tailEnd/>
          </a:ln>
        </p:spPr>
        <p:txBody>
          <a:bodyPr wrap="none">
            <a:spAutoFit/>
          </a:bodyPr>
          <a:lstStyle/>
          <a:p>
            <a:pPr eaLnBrk="0" hangingPunct="0"/>
            <a:r>
              <a:rPr lang="en-US" altLang="de-DE" sz="3200" b="1">
                <a:solidFill>
                  <a:srgbClr val="008047"/>
                </a:solidFill>
                <a:latin typeface="Comic Sans MS" pitchFamily="66" charset="0"/>
              </a:rPr>
              <a:t>Embrapa Response (SweetFuel)</a:t>
            </a:r>
          </a:p>
        </p:txBody>
      </p:sp>
      <p:sp>
        <p:nvSpPr>
          <p:cNvPr id="18440" name="TextBox 6"/>
          <p:cNvSpPr txBox="1">
            <a:spLocks noChangeArrowheads="1"/>
          </p:cNvSpPr>
          <p:nvPr/>
        </p:nvSpPr>
        <p:spPr bwMode="auto">
          <a:xfrm>
            <a:off x="287338" y="2444750"/>
            <a:ext cx="8856662" cy="3662363"/>
          </a:xfrm>
          <a:prstGeom prst="rect">
            <a:avLst/>
          </a:prstGeom>
          <a:noFill/>
          <a:ln w="9525">
            <a:noFill/>
            <a:miter lim="800000"/>
            <a:headEnd/>
            <a:tailEnd/>
          </a:ln>
        </p:spPr>
        <p:txBody>
          <a:bodyPr>
            <a:spAutoFit/>
          </a:bodyPr>
          <a:lstStyle/>
          <a:p>
            <a:pPr marL="342900" indent="-342900" eaLnBrk="0" hangingPunct="0">
              <a:buFont typeface="Wingdings" pitchFamily="2" charset="2"/>
              <a:buChar char="Ø"/>
            </a:pPr>
            <a:r>
              <a:rPr lang="en-US" altLang="de-DE" b="1">
                <a:solidFill>
                  <a:srgbClr val="008047"/>
                </a:solidFill>
                <a:latin typeface="Comic Sans MS" pitchFamily="66" charset="0"/>
              </a:rPr>
              <a:t>Release additional varieties</a:t>
            </a:r>
          </a:p>
          <a:p>
            <a:pPr marL="342900" indent="-342900" eaLnBrk="0" hangingPunct="0">
              <a:buFont typeface="Wingdings" pitchFamily="2" charset="2"/>
              <a:buChar char="Ø"/>
            </a:pPr>
            <a:endParaRPr lang="en-US" altLang="de-DE" sz="800" b="1">
              <a:solidFill>
                <a:srgbClr val="008047"/>
              </a:solidFill>
              <a:latin typeface="Comic Sans MS" pitchFamily="66" charset="0"/>
            </a:endParaRPr>
          </a:p>
          <a:p>
            <a:pPr marL="342900" indent="-342900" eaLnBrk="0" hangingPunct="0">
              <a:buFont typeface="Wingdings" pitchFamily="2" charset="2"/>
              <a:buChar char="Ø"/>
            </a:pPr>
            <a:r>
              <a:rPr lang="en-US" altLang="de-DE" b="1">
                <a:solidFill>
                  <a:srgbClr val="008047"/>
                </a:solidFill>
                <a:latin typeface="Comic Sans MS" pitchFamily="66" charset="0"/>
              </a:rPr>
              <a:t>Fast Track Development of 3 Dwarf Juicy Sweet Female A and B – Lines from both </a:t>
            </a:r>
            <a:r>
              <a:rPr lang="en-US" altLang="de-DE" b="1">
                <a:solidFill>
                  <a:srgbClr val="C00000"/>
                </a:solidFill>
                <a:latin typeface="Comic Sans MS" pitchFamily="66" charset="0"/>
              </a:rPr>
              <a:t>BxR</a:t>
            </a:r>
            <a:r>
              <a:rPr lang="en-US" altLang="de-DE" b="1">
                <a:solidFill>
                  <a:srgbClr val="008047"/>
                </a:solidFill>
                <a:latin typeface="Comic Sans MS" pitchFamily="66" charset="0"/>
              </a:rPr>
              <a:t> and </a:t>
            </a:r>
            <a:r>
              <a:rPr lang="en-US" altLang="de-DE" b="1">
                <a:solidFill>
                  <a:srgbClr val="C00000"/>
                </a:solidFill>
                <a:latin typeface="Comic Sans MS" pitchFamily="66" charset="0"/>
              </a:rPr>
              <a:t>BxB</a:t>
            </a:r>
            <a:r>
              <a:rPr lang="en-US" altLang="de-DE" b="1">
                <a:solidFill>
                  <a:srgbClr val="008047"/>
                </a:solidFill>
                <a:latin typeface="Comic Sans MS" pitchFamily="66" charset="0"/>
              </a:rPr>
              <a:t> crosses </a:t>
            </a:r>
          </a:p>
          <a:p>
            <a:pPr marL="342900" indent="-342900" eaLnBrk="0" hangingPunct="0">
              <a:buFont typeface="Wingdings" pitchFamily="2" charset="2"/>
              <a:buChar char="Ø"/>
            </a:pPr>
            <a:endParaRPr lang="en-US" altLang="de-DE" b="1">
              <a:solidFill>
                <a:srgbClr val="008047"/>
              </a:solidFill>
              <a:latin typeface="Comic Sans MS" pitchFamily="66" charset="0"/>
            </a:endParaRPr>
          </a:p>
          <a:p>
            <a:pPr marL="342900" indent="-342900" eaLnBrk="0" hangingPunct="0">
              <a:buFont typeface="Wingdings" pitchFamily="2" charset="2"/>
              <a:buChar char="Ø"/>
            </a:pPr>
            <a:endParaRPr lang="en-US" altLang="de-DE" b="1">
              <a:solidFill>
                <a:srgbClr val="008047"/>
              </a:solidFill>
              <a:latin typeface="Comic Sans MS" pitchFamily="66" charset="0"/>
            </a:endParaRPr>
          </a:p>
          <a:p>
            <a:pPr marL="342900" indent="-342900" eaLnBrk="0" hangingPunct="0">
              <a:buFont typeface="Wingdings" pitchFamily="2" charset="2"/>
              <a:buChar char="Ø"/>
            </a:pPr>
            <a:endParaRPr lang="en-US" altLang="de-DE" b="1">
              <a:solidFill>
                <a:srgbClr val="008047"/>
              </a:solidFill>
              <a:latin typeface="Comic Sans MS" pitchFamily="66" charset="0"/>
            </a:endParaRPr>
          </a:p>
          <a:p>
            <a:pPr marL="342900" indent="-342900" eaLnBrk="0" hangingPunct="0">
              <a:buFont typeface="Wingdings" pitchFamily="2" charset="2"/>
              <a:buChar char="Ø"/>
            </a:pPr>
            <a:endParaRPr lang="en-US" altLang="de-DE" b="1">
              <a:solidFill>
                <a:srgbClr val="008047"/>
              </a:solidFill>
              <a:latin typeface="Comic Sans MS" pitchFamily="66" charset="0"/>
            </a:endParaRPr>
          </a:p>
          <a:p>
            <a:pPr marL="342900" indent="-342900" eaLnBrk="0" hangingPunct="0">
              <a:buFont typeface="Wingdings" pitchFamily="2" charset="2"/>
              <a:buChar char="Ø"/>
            </a:pPr>
            <a:endParaRPr lang="en-US" altLang="de-DE" b="1">
              <a:solidFill>
                <a:srgbClr val="008047"/>
              </a:solidFill>
              <a:latin typeface="Comic Sans MS" pitchFamily="66" charset="0"/>
            </a:endParaRPr>
          </a:p>
          <a:p>
            <a:pPr marL="342900" indent="-342900" eaLnBrk="0" hangingPunct="0">
              <a:buFont typeface="Wingdings" pitchFamily="2" charset="2"/>
              <a:buChar char="Ø"/>
            </a:pPr>
            <a:endParaRPr lang="en-US" altLang="de-DE" b="1">
              <a:solidFill>
                <a:srgbClr val="008047"/>
              </a:solidFill>
              <a:latin typeface="Comic Sans MS" pitchFamily="66" charset="0"/>
            </a:endParaRPr>
          </a:p>
          <a:p>
            <a:pPr marL="342900" indent="-342900" eaLnBrk="0" hangingPunct="0">
              <a:buFont typeface="Wingdings" pitchFamily="2" charset="2"/>
              <a:buChar char="Ø"/>
            </a:pPr>
            <a:endParaRPr lang="en-US" altLang="de-DE" sz="800" b="1">
              <a:solidFill>
                <a:srgbClr val="008047"/>
              </a:solidFill>
              <a:latin typeface="Comic Sans MS" pitchFamily="66" charset="0"/>
            </a:endParaRPr>
          </a:p>
        </p:txBody>
      </p:sp>
      <p:sp>
        <p:nvSpPr>
          <p:cNvPr id="18441" name="TextBox 4"/>
          <p:cNvSpPr txBox="1">
            <a:spLocks noChangeArrowheads="1"/>
          </p:cNvSpPr>
          <p:nvPr/>
        </p:nvSpPr>
        <p:spPr bwMode="auto">
          <a:xfrm>
            <a:off x="1041400" y="3822700"/>
            <a:ext cx="4318000" cy="1939925"/>
          </a:xfrm>
          <a:prstGeom prst="rect">
            <a:avLst/>
          </a:prstGeom>
          <a:noFill/>
          <a:ln w="9525">
            <a:noFill/>
            <a:miter lim="800000"/>
            <a:headEnd/>
            <a:tailEnd/>
          </a:ln>
        </p:spPr>
        <p:txBody>
          <a:bodyPr wrap="none">
            <a:spAutoFit/>
          </a:bodyPr>
          <a:lstStyle/>
          <a:p>
            <a:pPr marL="342900" indent="-342900" eaLnBrk="0" hangingPunct="0">
              <a:buFont typeface="Wingdings" pitchFamily="2" charset="2"/>
              <a:buChar char="v"/>
            </a:pPr>
            <a:r>
              <a:rPr lang="en-US" altLang="de-DE" b="1">
                <a:solidFill>
                  <a:srgbClr val="E1210D"/>
                </a:solidFill>
                <a:latin typeface="Calibri" pitchFamily="34" charset="0"/>
                <a:ea typeface="Calibri" pitchFamily="34" charset="0"/>
                <a:cs typeface="Calibri" pitchFamily="34" charset="0"/>
              </a:rPr>
              <a:t>Juicy Stem</a:t>
            </a:r>
          </a:p>
          <a:p>
            <a:pPr marL="342900" indent="-342900" eaLnBrk="0" hangingPunct="0">
              <a:buFont typeface="Wingdings" pitchFamily="2" charset="2"/>
              <a:buChar char="v"/>
            </a:pPr>
            <a:r>
              <a:rPr lang="en-US" altLang="de-DE" b="1">
                <a:solidFill>
                  <a:srgbClr val="E1210D"/>
                </a:solidFill>
                <a:latin typeface="Calibri" pitchFamily="34" charset="0"/>
                <a:ea typeface="Calibri" pitchFamily="34" charset="0"/>
                <a:cs typeface="Calibri" pitchFamily="34" charset="0"/>
              </a:rPr>
              <a:t>High Sugar (Sucrose)</a:t>
            </a:r>
          </a:p>
          <a:p>
            <a:pPr marL="342900" indent="-342900" eaLnBrk="0" hangingPunct="0">
              <a:buFont typeface="Wingdings" pitchFamily="2" charset="2"/>
              <a:buChar char="v"/>
            </a:pPr>
            <a:r>
              <a:rPr lang="en-US" altLang="de-DE" b="1">
                <a:solidFill>
                  <a:srgbClr val="E1210D"/>
                </a:solidFill>
                <a:latin typeface="Calibri" pitchFamily="34" charset="0"/>
                <a:ea typeface="Calibri" pitchFamily="34" charset="0"/>
                <a:cs typeface="Calibri" pitchFamily="34" charset="0"/>
              </a:rPr>
              <a:t>Small Panicle</a:t>
            </a:r>
          </a:p>
          <a:p>
            <a:pPr marL="342900" indent="-342900" eaLnBrk="0" hangingPunct="0">
              <a:buFont typeface="Wingdings" pitchFamily="2" charset="2"/>
              <a:buChar char="v"/>
            </a:pPr>
            <a:r>
              <a:rPr lang="en-US" altLang="de-DE" b="1">
                <a:solidFill>
                  <a:srgbClr val="E1210D"/>
                </a:solidFill>
                <a:latin typeface="Calibri" pitchFamily="34" charset="0"/>
                <a:ea typeface="Calibri" pitchFamily="34" charset="0"/>
                <a:cs typeface="Calibri" pitchFamily="34" charset="0"/>
              </a:rPr>
              <a:t>Low GCA for Grain</a:t>
            </a:r>
          </a:p>
          <a:p>
            <a:pPr marL="342900" indent="-342900" eaLnBrk="0" hangingPunct="0">
              <a:buFont typeface="Wingdings" pitchFamily="2" charset="2"/>
              <a:buChar char="v"/>
            </a:pPr>
            <a:r>
              <a:rPr lang="en-US" altLang="de-DE" b="1">
                <a:solidFill>
                  <a:srgbClr val="E1210D"/>
                </a:solidFill>
                <a:latin typeface="Calibri" pitchFamily="34" charset="0"/>
                <a:ea typeface="Calibri" pitchFamily="34" charset="0"/>
                <a:cs typeface="Calibri" pitchFamily="34" charset="0"/>
              </a:rPr>
              <a:t>High GCA for Biom</a:t>
            </a:r>
            <a:r>
              <a:rPr lang="en-US" altLang="de-DE" b="1">
                <a:solidFill>
                  <a:srgbClr val="FF0000"/>
                </a:solidFill>
                <a:latin typeface="Calibri" pitchFamily="34" charset="0"/>
                <a:ea typeface="Calibri" pitchFamily="34" charset="0"/>
                <a:cs typeface="Calibri" pitchFamily="34" charset="0"/>
              </a:rPr>
              <a:t>ass (Yield)  </a:t>
            </a:r>
          </a:p>
        </p:txBody>
      </p:sp>
      <p:cxnSp>
        <p:nvCxnSpPr>
          <p:cNvPr id="18442" name="Straight Arrow Connector 11"/>
          <p:cNvCxnSpPr>
            <a:cxnSpLocks noChangeShapeType="1"/>
          </p:cNvCxnSpPr>
          <p:nvPr/>
        </p:nvCxnSpPr>
        <p:spPr bwMode="auto">
          <a:xfrm>
            <a:off x="4140200" y="4941888"/>
            <a:ext cx="0" cy="358775"/>
          </a:xfrm>
          <a:prstGeom prst="straightConnector1">
            <a:avLst/>
          </a:prstGeom>
          <a:noFill/>
          <a:ln w="38100" algn="ctr">
            <a:solidFill>
              <a:schemeClr val="tx1"/>
            </a:solidFill>
            <a:round/>
            <a:headEnd/>
            <a:tailEnd type="arrow" w="med" len="med"/>
          </a:ln>
          <a:effectLst/>
        </p:spPr>
      </p:cxnSp>
      <p:cxnSp>
        <p:nvCxnSpPr>
          <p:cNvPr id="18443" name="Straight Arrow Connector 13"/>
          <p:cNvCxnSpPr>
            <a:cxnSpLocks noChangeShapeType="1"/>
          </p:cNvCxnSpPr>
          <p:nvPr/>
        </p:nvCxnSpPr>
        <p:spPr bwMode="auto">
          <a:xfrm flipV="1">
            <a:off x="5219700" y="5300663"/>
            <a:ext cx="3175" cy="360362"/>
          </a:xfrm>
          <a:prstGeom prst="straightConnector1">
            <a:avLst/>
          </a:prstGeom>
          <a:noFill/>
          <a:ln w="38100" algn="ctr">
            <a:solidFill>
              <a:schemeClr val="tx1"/>
            </a:solidFill>
            <a:round/>
            <a:headEnd/>
            <a:tailEnd type="arrow" w="med" len="med"/>
          </a:ln>
          <a:effectLst/>
        </p:spPr>
      </p:cxnSp>
      <p:sp>
        <p:nvSpPr>
          <p:cNvPr id="18444" name="Espaço Reservado para Número de Slide 8"/>
          <p:cNvSpPr>
            <a:spLocks noGrp="1"/>
          </p:cNvSpPr>
          <p:nvPr>
            <p:ph type="sldNum" sz="quarter" idx="12"/>
          </p:nvPr>
        </p:nvSpPr>
        <p:spPr>
          <a:xfrm>
            <a:off x="6591300" y="63896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E09A17F-BBB3-4EBC-B949-F728F9F6B9AD}" type="slidenum">
              <a:rPr lang="en-US" altLang="de-DE" sz="2000" b="1" smtClean="0">
                <a:solidFill>
                  <a:srgbClr val="008047"/>
                </a:solidFill>
                <a:latin typeface="Calibri" pitchFamily="34" charset="0"/>
              </a:rPr>
              <a:pPr>
                <a:defRPr/>
              </a:pPr>
              <a:t>17</a:t>
            </a:fld>
            <a:endParaRPr lang="en-US" altLang="de-DE" sz="2000" b="1" smtClean="0">
              <a:solidFill>
                <a:srgbClr val="008047"/>
              </a:solidFill>
              <a:latin typeface="Calibri" pitchFamily="34" charset="0"/>
            </a:endParaRPr>
          </a:p>
        </p:txBody>
      </p:sp>
      <p:cxnSp>
        <p:nvCxnSpPr>
          <p:cNvPr id="18445" name="Straight Arrow Connector 13"/>
          <p:cNvCxnSpPr>
            <a:cxnSpLocks noChangeShapeType="1"/>
          </p:cNvCxnSpPr>
          <p:nvPr/>
        </p:nvCxnSpPr>
        <p:spPr bwMode="auto">
          <a:xfrm flipV="1">
            <a:off x="4284663" y="4241800"/>
            <a:ext cx="1587" cy="360363"/>
          </a:xfrm>
          <a:prstGeom prst="straightConnector1">
            <a:avLst/>
          </a:prstGeom>
          <a:noFill/>
          <a:ln w="38100" algn="ctr">
            <a:solidFill>
              <a:schemeClr val="tx1"/>
            </a:solidFill>
            <a:round/>
            <a:headEnd/>
            <a:tailEnd type="arrow" w="med" len="med"/>
          </a:ln>
          <a:effectLst/>
        </p:spPr>
      </p:cxnSp>
      <p:cxnSp>
        <p:nvCxnSpPr>
          <p:cNvPr id="18446" name="Straight Arrow Connector 13"/>
          <p:cNvCxnSpPr>
            <a:cxnSpLocks noChangeShapeType="1"/>
          </p:cNvCxnSpPr>
          <p:nvPr/>
        </p:nvCxnSpPr>
        <p:spPr bwMode="auto">
          <a:xfrm flipV="1">
            <a:off x="3200400" y="3829050"/>
            <a:ext cx="1588" cy="360363"/>
          </a:xfrm>
          <a:prstGeom prst="straightConnector1">
            <a:avLst/>
          </a:prstGeom>
          <a:noFill/>
          <a:ln w="38100" algn="ctr">
            <a:solidFill>
              <a:schemeClr val="tx1"/>
            </a:solidFill>
            <a:round/>
            <a:headEnd/>
            <a:tailEnd type="arrow" w="med" len="med"/>
          </a:ln>
          <a:effectLst/>
        </p:spPr>
      </p:cxnSp>
      <p:cxnSp>
        <p:nvCxnSpPr>
          <p:cNvPr id="18447" name="Straight Arrow Connector 11"/>
          <p:cNvCxnSpPr>
            <a:cxnSpLocks noChangeShapeType="1"/>
          </p:cNvCxnSpPr>
          <p:nvPr/>
        </p:nvCxnSpPr>
        <p:spPr bwMode="auto">
          <a:xfrm>
            <a:off x="3419475" y="4567238"/>
            <a:ext cx="0" cy="360362"/>
          </a:xfrm>
          <a:prstGeom prst="straightConnector1">
            <a:avLst/>
          </a:prstGeom>
          <a:noFill/>
          <a:ln w="38100" algn="ctr">
            <a:solidFill>
              <a:schemeClr val="tx1"/>
            </a:solidFill>
            <a:round/>
            <a:headEnd/>
            <a:tailEnd type="arrow"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88913" y="566738"/>
          <a:ext cx="8677275" cy="5934090"/>
        </p:xfrm>
        <a:graphic>
          <a:graphicData uri="http://schemas.openxmlformats.org/drawingml/2006/table">
            <a:tbl>
              <a:tblPr firstRow="1" bandRow="1">
                <a:tableStyleId>{5C22544A-7EE6-4342-B048-85BDC9FD1C3A}</a:tableStyleId>
              </a:tblPr>
              <a:tblGrid>
                <a:gridCol w="1214489"/>
                <a:gridCol w="1652785"/>
                <a:gridCol w="1207273"/>
                <a:gridCol w="4602728"/>
              </a:tblGrid>
              <a:tr h="402435">
                <a:tc>
                  <a:txBody>
                    <a:bodyPr/>
                    <a:lstStyle/>
                    <a:p>
                      <a:pPr algn="ctr"/>
                      <a:r>
                        <a:rPr lang="en-US" sz="2000" noProof="0" dirty="0" smtClean="0">
                          <a:latin typeface="Calibri" panose="020F0502020204030204" pitchFamily="34" charset="0"/>
                        </a:rPr>
                        <a:t>Year</a:t>
                      </a:r>
                      <a:endParaRPr lang="en-US" sz="2000" noProof="0" dirty="0">
                        <a:latin typeface="Calibri" panose="020F0502020204030204" pitchFamily="34" charset="0"/>
                      </a:endParaRPr>
                    </a:p>
                  </a:txBody>
                  <a:tcPr marL="91449" marR="91449"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Calibri" panose="020F0502020204030204" pitchFamily="34" charset="0"/>
                        </a:rPr>
                        <a:t>B - Line</a:t>
                      </a:r>
                      <a:endParaRPr lang="en-US" sz="2000" noProof="0" dirty="0">
                        <a:latin typeface="Calibri" panose="020F0502020204030204" pitchFamily="34" charset="0"/>
                      </a:endParaRPr>
                    </a:p>
                  </a:txBody>
                  <a:tcPr marL="91449" marR="91449"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Calibri" panose="020F0502020204030204" pitchFamily="34" charset="0"/>
                        </a:rPr>
                        <a:t>A - Line</a:t>
                      </a:r>
                      <a:endParaRPr lang="en-US" sz="2000" noProof="0" dirty="0">
                        <a:latin typeface="Calibri" panose="020F0502020204030204" pitchFamily="34" charset="0"/>
                      </a:endParaRPr>
                    </a:p>
                  </a:txBody>
                  <a:tcPr marL="91449" marR="91449" marT="45718" marB="45718"/>
                </a:tc>
                <a:tc>
                  <a:txBody>
                    <a:bodyPr/>
                    <a:lstStyle/>
                    <a:p>
                      <a:pPr algn="ctr"/>
                      <a:r>
                        <a:rPr lang="en-US" sz="2000" noProof="0" dirty="0" smtClean="0">
                          <a:latin typeface="Calibri" panose="020F0502020204030204" pitchFamily="34" charset="0"/>
                        </a:rPr>
                        <a:t>Activity</a:t>
                      </a:r>
                      <a:endParaRPr lang="en-US" sz="2000" noProof="0" dirty="0">
                        <a:latin typeface="Calibri" panose="020F0502020204030204" pitchFamily="34" charset="0"/>
                      </a:endParaRPr>
                    </a:p>
                  </a:txBody>
                  <a:tcPr marL="91449" marR="91449" marT="45718" marB="45718"/>
                </a:tc>
              </a:tr>
              <a:tr h="573057">
                <a:tc>
                  <a:txBody>
                    <a:bodyPr/>
                    <a:lstStyle/>
                    <a:p>
                      <a:pPr algn="ctr"/>
                      <a:r>
                        <a:rPr lang="en-US" sz="1800" b="1" noProof="0" dirty="0" smtClean="0">
                          <a:latin typeface="Calibri" panose="020F0502020204030204" pitchFamily="34" charset="0"/>
                        </a:rPr>
                        <a:t>2008/2009</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F1; F2; RC1</a:t>
                      </a:r>
                      <a:endParaRPr lang="en-US" sz="1800" b="1" noProof="0" dirty="0">
                        <a:latin typeface="Calibri" panose="020F0502020204030204" pitchFamily="34" charset="0"/>
                      </a:endParaRPr>
                    </a:p>
                  </a:txBody>
                  <a:tcPr marL="91449" marR="91449" marT="45718" marB="45718" anchor="ctr"/>
                </a:tc>
                <a:tc>
                  <a:txBody>
                    <a:bodyPr/>
                    <a:lstStyle/>
                    <a:p>
                      <a:pPr algn="ctr"/>
                      <a:endParaRPr lang="en-US" sz="1800" b="1" noProof="0" dirty="0">
                        <a:latin typeface="Calibri" panose="020F0502020204030204" pitchFamily="34" charset="0"/>
                      </a:endParaRPr>
                    </a:p>
                  </a:txBody>
                  <a:tcPr marL="91449" marR="91449" marT="45718" marB="45718" anchor="ctr"/>
                </a:tc>
                <a:tc>
                  <a:txBody>
                    <a:bodyPr/>
                    <a:lstStyle/>
                    <a:p>
                      <a:r>
                        <a:rPr lang="en-US" sz="1800" b="1" noProof="0" dirty="0" smtClean="0">
                          <a:latin typeface="Calibri" panose="020F0502020204030204" pitchFamily="34" charset="0"/>
                        </a:rPr>
                        <a:t>B x R crosses &amp; advance generation</a:t>
                      </a:r>
                      <a:endParaRPr lang="en-US" sz="1800" b="1" noProof="0" dirty="0">
                        <a:latin typeface="Calibri" panose="020F0502020204030204" pitchFamily="34" charset="0"/>
                      </a:endParaRPr>
                    </a:p>
                  </a:txBody>
                  <a:tcPr marL="91449" marR="91449" marT="45718" marB="45718" anchor="ctr"/>
                </a:tc>
              </a:tr>
              <a:tr h="571104">
                <a:tc>
                  <a:txBody>
                    <a:bodyPr/>
                    <a:lstStyle/>
                    <a:p>
                      <a:pPr algn="ctr"/>
                      <a:r>
                        <a:rPr lang="en-US" sz="1800" b="1" noProof="0" dirty="0" smtClean="0">
                          <a:latin typeface="Calibri" panose="020F0502020204030204" pitchFamily="34" charset="0"/>
                        </a:rPr>
                        <a:t>2010</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F2:3</a:t>
                      </a:r>
                      <a:endParaRPr lang="en-US" sz="1800" b="1" noProof="0" dirty="0">
                        <a:latin typeface="Calibri" panose="020F0502020204030204" pitchFamily="34" charset="0"/>
                      </a:endParaRPr>
                    </a:p>
                  </a:txBody>
                  <a:tcPr marL="91449" marR="91449" marT="45718" marB="45718" anchor="ctr"/>
                </a:tc>
                <a:tc>
                  <a:txBody>
                    <a:bodyPr/>
                    <a:lstStyle/>
                    <a:p>
                      <a:pPr algn="ctr"/>
                      <a:endParaRPr lang="en-US" sz="1800" b="1" noProof="0" dirty="0">
                        <a:latin typeface="Calibri" panose="020F0502020204030204" pitchFamily="34" charset="0"/>
                      </a:endParaRPr>
                    </a:p>
                  </a:txBody>
                  <a:tcPr marL="91449" marR="91449" marT="45718" marB="45718" anchor="ctr"/>
                </a:tc>
                <a:tc>
                  <a:txBody>
                    <a:bodyPr/>
                    <a:lstStyle/>
                    <a:p>
                      <a:r>
                        <a:rPr lang="en-US" sz="1800" b="1" noProof="0" dirty="0" smtClean="0">
                          <a:latin typeface="Calibri" panose="020F0502020204030204" pitchFamily="34" charset="0"/>
                        </a:rPr>
                        <a:t>Phenotype selection</a:t>
                      </a:r>
                      <a:endParaRPr lang="en-US" sz="1800" b="1" noProof="0" dirty="0">
                        <a:latin typeface="Calibri" panose="020F0502020204030204" pitchFamily="34" charset="0"/>
                      </a:endParaRPr>
                    </a:p>
                  </a:txBody>
                  <a:tcPr marL="91449" marR="91449" marT="45718" marB="45718" anchor="ctr"/>
                </a:tc>
              </a:tr>
              <a:tr h="571104">
                <a:tc>
                  <a:txBody>
                    <a:bodyPr/>
                    <a:lstStyle/>
                    <a:p>
                      <a:pPr algn="ctr"/>
                      <a:r>
                        <a:rPr lang="en-US" sz="1800" b="1" noProof="0" dirty="0" smtClean="0">
                          <a:latin typeface="Calibri" panose="020F0502020204030204" pitchFamily="34" charset="0"/>
                        </a:rPr>
                        <a:t>2011</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F3:4</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P1</a:t>
                      </a:r>
                      <a:endParaRPr lang="en-US" sz="1800" b="1" noProof="0" dirty="0">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Select,</a:t>
                      </a:r>
                      <a:r>
                        <a:rPr lang="en-US" sz="1800" b="1" baseline="0" noProof="0" dirty="0" smtClean="0">
                          <a:latin typeface="Calibri" panose="020F0502020204030204" pitchFamily="34" charset="0"/>
                        </a:rPr>
                        <a:t> a</a:t>
                      </a:r>
                      <a:r>
                        <a:rPr lang="en-US" sz="1800" b="1" noProof="0" dirty="0" smtClean="0">
                          <a:latin typeface="Calibri" panose="020F0502020204030204" pitchFamily="34" charset="0"/>
                        </a:rPr>
                        <a:t>dvance &amp; cross to A1 cytoplasm</a:t>
                      </a:r>
                      <a:endParaRPr lang="en-US" sz="1800" b="1" noProof="0" dirty="0">
                        <a:latin typeface="Calibri" panose="020F0502020204030204" pitchFamily="34" charset="0"/>
                      </a:endParaRPr>
                    </a:p>
                  </a:txBody>
                  <a:tcPr marL="91449" marR="91449" marT="45718" marB="45718" anchor="ctr"/>
                </a:tc>
              </a:tr>
              <a:tr h="640046">
                <a:tc>
                  <a:txBody>
                    <a:bodyPr/>
                    <a:lstStyle/>
                    <a:p>
                      <a:pPr algn="ctr"/>
                      <a:r>
                        <a:rPr lang="en-US" sz="1800" b="1" noProof="0" dirty="0" smtClean="0">
                          <a:latin typeface="Calibri" panose="020F0502020204030204" pitchFamily="34" charset="0"/>
                        </a:rPr>
                        <a:t>2011 </a:t>
                      </a:r>
                      <a:endParaRPr lang="en-US" sz="1800" b="1" noProof="0" dirty="0">
                        <a:solidFill>
                          <a:srgbClr val="2718F0"/>
                        </a:solidFill>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F4:5</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F1</a:t>
                      </a:r>
                      <a:endParaRPr lang="en-US" sz="1800" b="1" noProof="0" dirty="0">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Select, advance &amp; backcross to A1 cytoplasm</a:t>
                      </a:r>
                      <a:endParaRPr lang="en-US" sz="1800" b="1" noProof="0" dirty="0">
                        <a:latin typeface="Calibri" panose="020F0502020204030204" pitchFamily="34" charset="0"/>
                      </a:endParaRPr>
                    </a:p>
                  </a:txBody>
                  <a:tcPr marL="91449" marR="91449" marT="45718" marB="45718" anchor="ctr"/>
                </a:tc>
              </a:tr>
              <a:tr h="571104">
                <a:tc>
                  <a:txBody>
                    <a:bodyPr/>
                    <a:lstStyle/>
                    <a:p>
                      <a:pPr algn="ctr"/>
                      <a:r>
                        <a:rPr lang="en-US" sz="1800" b="1" noProof="0" dirty="0" smtClean="0">
                          <a:latin typeface="Calibri" panose="020F0502020204030204" pitchFamily="34" charset="0"/>
                        </a:rPr>
                        <a:t>2012</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F5:6</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BC1</a:t>
                      </a:r>
                      <a:endParaRPr lang="en-US" sz="1800" b="1" noProof="0" dirty="0">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Select, advance &amp; backcross to A1 cytoplasm</a:t>
                      </a:r>
                      <a:endParaRPr lang="en-US" sz="1800" b="1" noProof="0" dirty="0">
                        <a:latin typeface="Calibri" panose="020F0502020204030204" pitchFamily="34" charset="0"/>
                      </a:endParaRPr>
                    </a:p>
                  </a:txBody>
                  <a:tcPr marL="91449" marR="91449" marT="45718" marB="45718" anchor="ctr"/>
                </a:tc>
              </a:tr>
              <a:tr h="571104">
                <a:tc>
                  <a:txBody>
                    <a:bodyPr/>
                    <a:lstStyle/>
                    <a:p>
                      <a:pPr algn="ctr"/>
                      <a:r>
                        <a:rPr lang="en-US" sz="1800" b="1" noProof="0" dirty="0" smtClean="0">
                          <a:latin typeface="Calibri" panose="020F0502020204030204" pitchFamily="34" charset="0"/>
                        </a:rPr>
                        <a:t>2012</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F6:7</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BC2</a:t>
                      </a:r>
                      <a:endParaRPr lang="en-US" sz="1800" b="1" noProof="0" dirty="0">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Select, advance &amp; backcross to A1 cytoplasm</a:t>
                      </a:r>
                      <a:endParaRPr lang="en-US" sz="1800" b="1" noProof="0" dirty="0">
                        <a:latin typeface="Calibri" panose="020F0502020204030204" pitchFamily="34" charset="0"/>
                      </a:endParaRPr>
                    </a:p>
                  </a:txBody>
                  <a:tcPr marL="91449" marR="91449" marT="45718" marB="45718" anchor="ctr"/>
                </a:tc>
              </a:tr>
              <a:tr h="571104">
                <a:tc>
                  <a:txBody>
                    <a:bodyPr/>
                    <a:lstStyle/>
                    <a:p>
                      <a:pPr algn="ctr"/>
                      <a:r>
                        <a:rPr lang="en-US" sz="1800" b="1" noProof="0" dirty="0" smtClean="0">
                          <a:latin typeface="Calibri" panose="020F0502020204030204" pitchFamily="34" charset="0"/>
                        </a:rPr>
                        <a:t>2013</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F7:8</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BC3</a:t>
                      </a:r>
                      <a:endParaRPr lang="en-US" sz="1800" b="1" noProof="0" dirty="0">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Select, advance &amp; backcross to A1 cytoplasm</a:t>
                      </a:r>
                      <a:endParaRPr lang="en-US" sz="1800" b="1" noProof="0" dirty="0">
                        <a:latin typeface="Calibri" panose="020F0502020204030204" pitchFamily="34" charset="0"/>
                      </a:endParaRPr>
                    </a:p>
                  </a:txBody>
                  <a:tcPr marL="91449" marR="91449" marT="45718" marB="45718" anchor="ctr"/>
                </a:tc>
              </a:tr>
              <a:tr h="640070">
                <a:tc>
                  <a:txBody>
                    <a:bodyPr/>
                    <a:lstStyle/>
                    <a:p>
                      <a:pPr algn="ctr"/>
                      <a:r>
                        <a:rPr lang="en-US" sz="1800" b="1" noProof="0" dirty="0" smtClean="0">
                          <a:latin typeface="Calibri" panose="020F0502020204030204" pitchFamily="34" charset="0"/>
                        </a:rPr>
                        <a:t>2013</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F8:9</a:t>
                      </a:r>
                      <a:endParaRPr lang="en-US" sz="1800" b="1" noProof="0" dirty="0">
                        <a:latin typeface="Calibri" panose="020F0502020204030204" pitchFamily="34" charset="0"/>
                      </a:endParaRPr>
                    </a:p>
                  </a:txBody>
                  <a:tcPr marL="91449" marR="91449" marT="45718" marB="45718" anchor="ctr"/>
                </a:tc>
                <a:tc>
                  <a:txBody>
                    <a:bodyPr/>
                    <a:lstStyle/>
                    <a:p>
                      <a:pPr algn="ctr"/>
                      <a:r>
                        <a:rPr lang="en-US" sz="1800" b="1" noProof="0" dirty="0" smtClean="0">
                          <a:latin typeface="Calibri" panose="020F0502020204030204" pitchFamily="34" charset="0"/>
                        </a:rPr>
                        <a:t>BC4</a:t>
                      </a:r>
                      <a:endParaRPr lang="en-US" sz="1800" b="1" noProof="0" dirty="0">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Advance, backcross to A1 cytoplasm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noProof="0" dirty="0" smtClean="0">
                          <a:latin typeface="Calibri" panose="020F0502020204030204" pitchFamily="34" charset="0"/>
                        </a:rPr>
                        <a:t>Develop Experimental Hybrids</a:t>
                      </a:r>
                      <a:endParaRPr lang="en-US" sz="1800" b="1" noProof="0" dirty="0">
                        <a:latin typeface="Calibri" panose="020F0502020204030204" pitchFamily="34" charset="0"/>
                      </a:endParaRPr>
                    </a:p>
                  </a:txBody>
                  <a:tcPr marL="91449" marR="91449" marT="45718" marB="45718" anchor="ctr"/>
                </a:tc>
              </a:tr>
              <a:tr h="822948">
                <a:tc>
                  <a:txBody>
                    <a:bodyPr/>
                    <a:lstStyle/>
                    <a:p>
                      <a:pPr algn="ctr"/>
                      <a:r>
                        <a:rPr lang="en-US" sz="2400" b="1" noProof="0" dirty="0" smtClean="0">
                          <a:solidFill>
                            <a:srgbClr val="FF0000"/>
                          </a:solidFill>
                          <a:latin typeface="Calibri" panose="020F0502020204030204" pitchFamily="34" charset="0"/>
                        </a:rPr>
                        <a:t>2014</a:t>
                      </a:r>
                      <a:endParaRPr lang="en-US" sz="2400" b="1" noProof="0" dirty="0">
                        <a:solidFill>
                          <a:srgbClr val="FF0000"/>
                        </a:solidFill>
                        <a:latin typeface="Calibri" panose="020F0502020204030204" pitchFamily="34" charset="0"/>
                      </a:endParaRPr>
                    </a:p>
                  </a:txBody>
                  <a:tcPr marL="91449" marR="91449" marT="45718" marB="45718" anchor="ctr"/>
                </a:tc>
                <a:tc>
                  <a:txBody>
                    <a:bodyPr/>
                    <a:lstStyle/>
                    <a:p>
                      <a:pPr algn="ctr"/>
                      <a:r>
                        <a:rPr lang="en-US" sz="2400" b="1" noProof="0" dirty="0" smtClean="0">
                          <a:solidFill>
                            <a:srgbClr val="FF0000"/>
                          </a:solidFill>
                          <a:latin typeface="Calibri" panose="020F0502020204030204" pitchFamily="34" charset="0"/>
                        </a:rPr>
                        <a:t>F9:10</a:t>
                      </a:r>
                      <a:endParaRPr lang="en-US" sz="2400" b="1" noProof="0" dirty="0">
                        <a:solidFill>
                          <a:srgbClr val="FF0000"/>
                        </a:solidFill>
                        <a:latin typeface="Calibri" panose="020F0502020204030204" pitchFamily="34" charset="0"/>
                      </a:endParaRPr>
                    </a:p>
                  </a:txBody>
                  <a:tcPr marL="91449" marR="91449" marT="45718" marB="45718" anchor="ctr"/>
                </a:tc>
                <a:tc>
                  <a:txBody>
                    <a:bodyPr/>
                    <a:lstStyle/>
                    <a:p>
                      <a:pPr algn="ctr"/>
                      <a:r>
                        <a:rPr lang="en-US" sz="2400" b="1" noProof="0" dirty="0" smtClean="0">
                          <a:solidFill>
                            <a:srgbClr val="FF0000"/>
                          </a:solidFill>
                          <a:latin typeface="Calibri" panose="020F0502020204030204" pitchFamily="34" charset="0"/>
                        </a:rPr>
                        <a:t>BC5</a:t>
                      </a:r>
                      <a:endParaRPr lang="en-US" sz="2400" b="1" noProof="0" dirty="0">
                        <a:solidFill>
                          <a:srgbClr val="FF0000"/>
                        </a:solidFill>
                        <a:latin typeface="Calibri" panose="020F0502020204030204" pitchFamily="34" charset="0"/>
                      </a:endParaRPr>
                    </a:p>
                  </a:txBody>
                  <a:tcPr marL="91449" marR="9144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srgbClr val="FF0000"/>
                          </a:solidFill>
                          <a:latin typeface="Calibri" panose="020F0502020204030204" pitchFamily="34" charset="0"/>
                        </a:rPr>
                        <a:t>Increase seed of selected lines and experimental hybrid evaluation</a:t>
                      </a:r>
                      <a:endParaRPr lang="en-US" sz="2400" b="1" noProof="0" dirty="0">
                        <a:solidFill>
                          <a:srgbClr val="FF0000"/>
                        </a:solidFill>
                        <a:latin typeface="Calibri" panose="020F0502020204030204" pitchFamily="34" charset="0"/>
                      </a:endParaRPr>
                    </a:p>
                  </a:txBody>
                  <a:tcPr marL="91449" marR="91449" marT="45718" marB="45718" anchor="ctr"/>
                </a:tc>
              </a:tr>
            </a:tbl>
          </a:graphicData>
        </a:graphic>
      </p:graphicFrame>
      <p:sp>
        <p:nvSpPr>
          <p:cNvPr id="19516" name="CaixaDeTexto 4"/>
          <p:cNvSpPr txBox="1">
            <a:spLocks noChangeArrowheads="1"/>
          </p:cNvSpPr>
          <p:nvPr/>
        </p:nvSpPr>
        <p:spPr bwMode="auto">
          <a:xfrm>
            <a:off x="0" y="0"/>
            <a:ext cx="8316913" cy="446088"/>
          </a:xfrm>
          <a:prstGeom prst="rect">
            <a:avLst/>
          </a:prstGeom>
          <a:noFill/>
          <a:ln w="9525">
            <a:noFill/>
            <a:miter lim="800000"/>
            <a:headEnd/>
            <a:tailEnd/>
          </a:ln>
        </p:spPr>
        <p:txBody>
          <a:bodyPr>
            <a:spAutoFit/>
          </a:bodyPr>
          <a:lstStyle/>
          <a:p>
            <a:pPr eaLnBrk="0" hangingPunct="0"/>
            <a:r>
              <a:rPr lang="pt-BR" altLang="de-DE" sz="2300" b="1">
                <a:solidFill>
                  <a:srgbClr val="008047"/>
                </a:solidFill>
                <a:latin typeface="Comic Sans MS" pitchFamily="66" charset="0"/>
              </a:rPr>
              <a:t>Fast Track Development of Sweet Sorghum Female Lines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aixaDeTexto 4"/>
          <p:cNvSpPr txBox="1">
            <a:spLocks noChangeArrowheads="1"/>
          </p:cNvSpPr>
          <p:nvPr/>
        </p:nvSpPr>
        <p:spPr bwMode="auto">
          <a:xfrm>
            <a:off x="0" y="333375"/>
            <a:ext cx="8604250" cy="1076325"/>
          </a:xfrm>
          <a:prstGeom prst="rect">
            <a:avLst/>
          </a:prstGeom>
          <a:noFill/>
          <a:ln w="9525">
            <a:noFill/>
            <a:miter lim="800000"/>
            <a:headEnd/>
            <a:tailEnd/>
          </a:ln>
        </p:spPr>
        <p:txBody>
          <a:bodyPr>
            <a:spAutoFit/>
          </a:bodyPr>
          <a:lstStyle/>
          <a:p>
            <a:pPr algn="ctr" eaLnBrk="0" hangingPunct="0"/>
            <a:r>
              <a:rPr lang="en-US" altLang="de-DE" sz="3200" b="1">
                <a:solidFill>
                  <a:srgbClr val="008047"/>
                </a:solidFill>
                <a:latin typeface="Comic Sans MS" pitchFamily="66" charset="0"/>
              </a:rPr>
              <a:t>Evaluation of Eight New Sweet Sorghum Female A and B Lines - 2013</a:t>
            </a:r>
            <a:endParaRPr lang="pt-BR" altLang="de-DE" sz="3200">
              <a:solidFill>
                <a:srgbClr val="008047"/>
              </a:solidFill>
              <a:latin typeface="Comic Sans MS" pitchFamily="66" charset="0"/>
            </a:endParaRPr>
          </a:p>
        </p:txBody>
      </p:sp>
      <p:graphicFrame>
        <p:nvGraphicFramePr>
          <p:cNvPr id="2" name="Tabela 1"/>
          <p:cNvGraphicFramePr>
            <a:graphicFrameLocks noGrp="1"/>
          </p:cNvGraphicFramePr>
          <p:nvPr/>
        </p:nvGraphicFramePr>
        <p:xfrm>
          <a:off x="468313" y="1409700"/>
          <a:ext cx="7920036" cy="5010146"/>
        </p:xfrm>
        <a:graphic>
          <a:graphicData uri="http://schemas.openxmlformats.org/drawingml/2006/table">
            <a:tbl>
              <a:tblPr/>
              <a:tblGrid>
                <a:gridCol w="1035863"/>
                <a:gridCol w="1143766"/>
                <a:gridCol w="1316409"/>
                <a:gridCol w="1316409"/>
                <a:gridCol w="1035863"/>
                <a:gridCol w="1035863"/>
                <a:gridCol w="1035863"/>
              </a:tblGrid>
              <a:tr h="548728">
                <a:tc>
                  <a:txBody>
                    <a:bodyPr/>
                    <a:lstStyle/>
                    <a:p>
                      <a:pPr algn="l" fontAlgn="b"/>
                      <a:r>
                        <a:rPr lang="en-US" sz="1800" b="1" i="0" u="none" strike="noStrike" noProof="0" dirty="0" smtClean="0">
                          <a:solidFill>
                            <a:srgbClr val="000000"/>
                          </a:solidFill>
                          <a:effectLst/>
                          <a:latin typeface="Calibri"/>
                        </a:rPr>
                        <a:t>Entry</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noProof="0" dirty="0" smtClean="0">
                          <a:solidFill>
                            <a:srgbClr val="000000"/>
                          </a:solidFill>
                          <a:effectLst/>
                          <a:latin typeface="Calibri"/>
                        </a:rPr>
                        <a:t>Cytoplasm</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noProof="0" dirty="0" smtClean="0">
                          <a:solidFill>
                            <a:srgbClr val="000000"/>
                          </a:solidFill>
                          <a:effectLst/>
                          <a:latin typeface="Calibri"/>
                        </a:rPr>
                        <a:t>Generation</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noProof="0" dirty="0" smtClean="0">
                          <a:solidFill>
                            <a:srgbClr val="000000"/>
                          </a:solidFill>
                          <a:effectLst/>
                          <a:latin typeface="Calibri"/>
                        </a:rPr>
                        <a:t>Plant Height (m) </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noProof="0" dirty="0" smtClean="0">
                          <a:solidFill>
                            <a:srgbClr val="000000"/>
                          </a:solidFill>
                          <a:effectLst/>
                          <a:latin typeface="Calibri"/>
                        </a:rPr>
                        <a:t>Brix </a:t>
                      </a:r>
                    </a:p>
                    <a:p>
                      <a:pPr algn="ctr" fontAlgn="b"/>
                      <a:r>
                        <a:rPr lang="en-US" sz="1800" b="1" i="0" u="none" strike="noStrike" noProof="0" dirty="0" smtClean="0">
                          <a:solidFill>
                            <a:srgbClr val="000000"/>
                          </a:solidFill>
                          <a:effectLst/>
                          <a:latin typeface="Calibri"/>
                        </a:rPr>
                        <a:t>100 DAP</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noProof="0" dirty="0" smtClean="0">
                          <a:solidFill>
                            <a:srgbClr val="000000"/>
                          </a:solidFill>
                          <a:effectLst/>
                          <a:latin typeface="Calibri"/>
                        </a:rPr>
                        <a:t>Brix </a:t>
                      </a:r>
                    </a:p>
                    <a:p>
                      <a:pPr algn="ctr" fontAlgn="b"/>
                      <a:r>
                        <a:rPr lang="en-US" sz="1800" b="1" i="0" u="none" strike="noStrike" noProof="0" dirty="0" smtClean="0">
                          <a:solidFill>
                            <a:srgbClr val="000000"/>
                          </a:solidFill>
                          <a:effectLst/>
                          <a:latin typeface="Calibri"/>
                        </a:rPr>
                        <a:t>106 DAP</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noProof="0" dirty="0" smtClean="0">
                          <a:solidFill>
                            <a:srgbClr val="000000"/>
                          </a:solidFill>
                          <a:effectLst/>
                          <a:latin typeface="Calibri"/>
                        </a:rPr>
                        <a:t>Brix </a:t>
                      </a:r>
                    </a:p>
                    <a:p>
                      <a:pPr algn="ctr" fontAlgn="b"/>
                      <a:r>
                        <a:rPr lang="en-US" sz="1800" b="1" i="0" u="none" strike="noStrike" noProof="0" dirty="0" smtClean="0">
                          <a:solidFill>
                            <a:srgbClr val="000000"/>
                          </a:solidFill>
                          <a:effectLst/>
                          <a:latin typeface="Calibri"/>
                        </a:rPr>
                        <a:t>113 DAP</a:t>
                      </a:r>
                      <a:endParaRPr lang="en-US" sz="1800" b="1" i="0" u="none" strike="noStrike" noProof="0" dirty="0">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77970">
                <a:tc>
                  <a:txBody>
                    <a:bodyPr/>
                    <a:lstStyle/>
                    <a:p>
                      <a:pPr algn="l" fontAlgn="b"/>
                      <a:r>
                        <a:rPr lang="pt-BR" sz="1600" b="1" i="0" u="none" strike="noStrike">
                          <a:solidFill>
                            <a:srgbClr val="000000"/>
                          </a:solidFill>
                          <a:effectLst/>
                          <a:latin typeface="Calibri"/>
                        </a:rPr>
                        <a:t>2013001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1,20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12,50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dirty="0">
                          <a:solidFill>
                            <a:srgbClr val="000000"/>
                          </a:solidFill>
                          <a:effectLst/>
                          <a:latin typeface="Calibri"/>
                        </a:rPr>
                        <a:t>12,90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BR" sz="1600" b="1" i="0" u="none" strike="noStrike" dirty="0">
                          <a:solidFill>
                            <a:srgbClr val="FF0000"/>
                          </a:solidFill>
                          <a:effectLst/>
                          <a:latin typeface="Calibri"/>
                        </a:rPr>
                        <a:t>15,60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77970">
                <a:tc>
                  <a:txBody>
                    <a:bodyPr/>
                    <a:lstStyle/>
                    <a:p>
                      <a:pPr algn="l" fontAlgn="b"/>
                      <a:r>
                        <a:rPr lang="pt-BR" sz="1600" b="1" i="0" u="none" strike="noStrike">
                          <a:solidFill>
                            <a:srgbClr val="000000"/>
                          </a:solidFill>
                          <a:effectLst/>
                          <a:latin typeface="Calibri"/>
                        </a:rPr>
                        <a:t>2013002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14,80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13,20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Calibri"/>
                        </a:rPr>
                        <a:t>14,40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77970">
                <a:tc>
                  <a:txBody>
                    <a:bodyPr/>
                    <a:lstStyle/>
                    <a:p>
                      <a:pPr algn="l" fontAlgn="b"/>
                      <a:r>
                        <a:rPr lang="pt-BR" sz="1600" b="1" i="0" u="none" strike="noStrike" dirty="0">
                          <a:solidFill>
                            <a:srgbClr val="000000"/>
                          </a:solidFill>
                          <a:effectLst/>
                          <a:latin typeface="Calibri"/>
                        </a:rPr>
                        <a:t>2013003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13,50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13,50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1" i="0" u="none" strike="noStrike" dirty="0">
                          <a:solidFill>
                            <a:srgbClr val="FF0000"/>
                          </a:solidFill>
                          <a:effectLst/>
                          <a:latin typeface="Calibri"/>
                        </a:rPr>
                        <a:t>16,90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77970">
                <a:tc>
                  <a:txBody>
                    <a:bodyPr/>
                    <a:lstStyle/>
                    <a:p>
                      <a:pPr algn="l" fontAlgn="b"/>
                      <a:r>
                        <a:rPr lang="pt-BR" sz="1600" b="1" i="0" u="none" strike="noStrike">
                          <a:solidFill>
                            <a:srgbClr val="000000"/>
                          </a:solidFill>
                          <a:effectLst/>
                          <a:latin typeface="Calibri"/>
                        </a:rPr>
                        <a:t>2013004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1,60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14,70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14,80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11,40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277970">
                <a:tc>
                  <a:txBody>
                    <a:bodyPr/>
                    <a:lstStyle/>
                    <a:p>
                      <a:pPr algn="l" fontAlgn="b"/>
                      <a:r>
                        <a:rPr lang="pt-BR" sz="1600" b="1" i="0" u="none" strike="noStrike">
                          <a:solidFill>
                            <a:srgbClr val="000000"/>
                          </a:solidFill>
                          <a:effectLst/>
                          <a:latin typeface="Calibri"/>
                        </a:rPr>
                        <a:t>2013005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13,00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14,60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1" i="0" u="none" strike="noStrike" dirty="0">
                          <a:solidFill>
                            <a:srgbClr val="FF0000"/>
                          </a:solidFill>
                          <a:effectLst/>
                          <a:latin typeface="Calibri"/>
                        </a:rPr>
                        <a:t>16,10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77970">
                <a:tc>
                  <a:txBody>
                    <a:bodyPr/>
                    <a:lstStyle/>
                    <a:p>
                      <a:pPr algn="l" fontAlgn="b"/>
                      <a:r>
                        <a:rPr lang="pt-BR" sz="1600" b="1" i="0" u="none" strike="noStrike">
                          <a:solidFill>
                            <a:srgbClr val="000000"/>
                          </a:solidFill>
                          <a:effectLst/>
                          <a:latin typeface="Calibri"/>
                        </a:rPr>
                        <a:t>2013006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15,00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15,70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Calibri"/>
                        </a:rPr>
                        <a:t>14,40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77970">
                <a:tc>
                  <a:txBody>
                    <a:bodyPr/>
                    <a:lstStyle/>
                    <a:p>
                      <a:pPr algn="l" fontAlgn="b"/>
                      <a:r>
                        <a:rPr lang="pt-BR" sz="1600" b="1" i="0" u="none" strike="noStrike">
                          <a:solidFill>
                            <a:srgbClr val="000000"/>
                          </a:solidFill>
                          <a:effectLst/>
                          <a:latin typeface="Calibri"/>
                        </a:rPr>
                        <a:t>2013007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1,55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15,60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12,80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1" i="0" u="none" strike="noStrike" dirty="0">
                          <a:solidFill>
                            <a:srgbClr val="FF0000"/>
                          </a:solidFill>
                          <a:effectLst/>
                          <a:latin typeface="Calibri"/>
                        </a:rPr>
                        <a:t>16,30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77970">
                <a:tc>
                  <a:txBody>
                    <a:bodyPr/>
                    <a:lstStyle/>
                    <a:p>
                      <a:pPr algn="l" fontAlgn="b"/>
                      <a:r>
                        <a:rPr lang="pt-BR" sz="1600" b="1" i="0" u="none" strike="noStrike">
                          <a:solidFill>
                            <a:srgbClr val="000000"/>
                          </a:solidFill>
                          <a:effectLst/>
                          <a:latin typeface="Calibri"/>
                        </a:rPr>
                        <a:t>2013008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1,55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16,20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15,70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14,80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277970">
                <a:tc>
                  <a:txBody>
                    <a:bodyPr/>
                    <a:lstStyle/>
                    <a:p>
                      <a:pPr algn="l" fontAlgn="b"/>
                      <a:r>
                        <a:rPr lang="pt-BR" sz="1600" b="1" i="0" u="none" strike="noStrike">
                          <a:solidFill>
                            <a:srgbClr val="000000"/>
                          </a:solidFill>
                          <a:effectLst/>
                          <a:latin typeface="Calibri"/>
                        </a:rPr>
                        <a:t>2013009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11,30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13,10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1" i="0" u="none" strike="noStrike" dirty="0">
                          <a:solidFill>
                            <a:srgbClr val="FF0000"/>
                          </a:solidFill>
                          <a:effectLst/>
                          <a:latin typeface="Calibri"/>
                        </a:rPr>
                        <a:t>16,70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77970">
                <a:tc>
                  <a:txBody>
                    <a:bodyPr/>
                    <a:lstStyle/>
                    <a:p>
                      <a:pPr algn="l" fontAlgn="b"/>
                      <a:r>
                        <a:rPr lang="pt-BR" sz="1600" b="1" i="0" u="none" strike="noStrike">
                          <a:solidFill>
                            <a:srgbClr val="000000"/>
                          </a:solidFill>
                          <a:effectLst/>
                          <a:latin typeface="Calibri"/>
                        </a:rPr>
                        <a:t>2013010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Calibri"/>
                        </a:rPr>
                        <a:t>14,80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Calibri"/>
                        </a:rPr>
                        <a:t>15,60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Calibri"/>
                        </a:rPr>
                        <a:t>16,10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77970">
                <a:tc>
                  <a:txBody>
                    <a:bodyPr/>
                    <a:lstStyle/>
                    <a:p>
                      <a:pPr algn="l" fontAlgn="b"/>
                      <a:r>
                        <a:rPr lang="pt-BR" sz="1600" b="1" i="0" u="none" strike="noStrike">
                          <a:solidFill>
                            <a:srgbClr val="000000"/>
                          </a:solidFill>
                          <a:effectLst/>
                          <a:latin typeface="Calibri"/>
                        </a:rPr>
                        <a:t>2013011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1,75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12,80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dirty="0">
                          <a:solidFill>
                            <a:srgbClr val="000000"/>
                          </a:solidFill>
                          <a:effectLst/>
                          <a:latin typeface="Calibri"/>
                        </a:rPr>
                        <a:t>14,00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1" i="0" u="none" strike="noStrike" dirty="0">
                          <a:solidFill>
                            <a:srgbClr val="FF0000"/>
                          </a:solidFill>
                          <a:effectLst/>
                          <a:latin typeface="Calibri"/>
                        </a:rPr>
                        <a:t>19,70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77970">
                <a:tc>
                  <a:txBody>
                    <a:bodyPr/>
                    <a:lstStyle/>
                    <a:p>
                      <a:pPr algn="l" fontAlgn="b"/>
                      <a:r>
                        <a:rPr lang="pt-BR" sz="1600" b="1" i="0" u="none" strike="noStrike">
                          <a:solidFill>
                            <a:srgbClr val="000000"/>
                          </a:solidFill>
                          <a:effectLst/>
                          <a:latin typeface="Calibri"/>
                        </a:rPr>
                        <a:t>2013012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1,75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15,00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15,80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13,30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277970">
                <a:tc>
                  <a:txBody>
                    <a:bodyPr/>
                    <a:lstStyle/>
                    <a:p>
                      <a:pPr algn="l" fontAlgn="b"/>
                      <a:r>
                        <a:rPr lang="pt-BR" sz="1600" b="1" i="0" u="none" strike="noStrike">
                          <a:solidFill>
                            <a:srgbClr val="000000"/>
                          </a:solidFill>
                          <a:effectLst/>
                          <a:latin typeface="Calibri"/>
                        </a:rPr>
                        <a:t>2013013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9,70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11,40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1" i="0" u="none" strike="noStrike" dirty="0">
                          <a:solidFill>
                            <a:srgbClr val="FF0000"/>
                          </a:solidFill>
                          <a:effectLst/>
                          <a:latin typeface="Calibri"/>
                        </a:rPr>
                        <a:t>13,80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77970">
                <a:tc>
                  <a:txBody>
                    <a:bodyPr/>
                    <a:lstStyle/>
                    <a:p>
                      <a:pPr algn="l" fontAlgn="b"/>
                      <a:r>
                        <a:rPr lang="pt-BR" sz="1600" b="1" i="0" u="none" strike="noStrike">
                          <a:solidFill>
                            <a:srgbClr val="000000"/>
                          </a:solidFill>
                          <a:effectLst/>
                          <a:latin typeface="Calibri"/>
                        </a:rPr>
                        <a:t>2013014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9,70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9,20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Calibri"/>
                        </a:rPr>
                        <a:t>13,70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77970">
                <a:tc>
                  <a:txBody>
                    <a:bodyPr/>
                    <a:lstStyle/>
                    <a:p>
                      <a:pPr algn="l" fontAlgn="b"/>
                      <a:r>
                        <a:rPr lang="pt-BR" sz="1600" b="1" i="0" u="none" strike="noStrike">
                          <a:solidFill>
                            <a:srgbClr val="000000"/>
                          </a:solidFill>
                          <a:effectLst/>
                          <a:latin typeface="Calibri"/>
                        </a:rPr>
                        <a:t>2013015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A1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BC4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1,70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000000"/>
                          </a:solidFill>
                          <a:effectLst/>
                          <a:latin typeface="Calibri"/>
                        </a:rPr>
                        <a:t>13,60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0" i="0" u="none" strike="noStrike">
                          <a:solidFill>
                            <a:srgbClr val="FF0000"/>
                          </a:solidFill>
                          <a:effectLst/>
                          <a:latin typeface="Calibri"/>
                        </a:rPr>
                        <a:t>14,70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pt-BR" sz="1600" b="1" i="0" u="none" strike="noStrike" dirty="0">
                          <a:solidFill>
                            <a:srgbClr val="000000"/>
                          </a:solidFill>
                          <a:effectLst/>
                          <a:latin typeface="Calibri"/>
                        </a:rPr>
                        <a:t>13,10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91868">
                <a:tc>
                  <a:txBody>
                    <a:bodyPr/>
                    <a:lstStyle/>
                    <a:p>
                      <a:pPr algn="l" fontAlgn="b"/>
                      <a:r>
                        <a:rPr lang="pt-BR" sz="1600" b="1" i="0" u="none" strike="noStrike" dirty="0">
                          <a:solidFill>
                            <a:srgbClr val="000000"/>
                          </a:solidFill>
                          <a:effectLst/>
                          <a:latin typeface="Calibri"/>
                        </a:rPr>
                        <a:t>2013016</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B</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a:solidFill>
                            <a:srgbClr val="000000"/>
                          </a:solidFill>
                          <a:effectLst/>
                          <a:latin typeface="Calibri"/>
                        </a:rPr>
                        <a:t>F8:9</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0" i="0" u="none" strike="noStrike" dirty="0">
                          <a:solidFill>
                            <a:srgbClr val="000000"/>
                          </a:solidFill>
                          <a:effectLst/>
                          <a:latin typeface="Calibri"/>
                        </a:rPr>
                        <a:t>1,70</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16,00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16,60</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1600" b="1" i="0" u="none" strike="noStrike" dirty="0">
                          <a:solidFill>
                            <a:srgbClr val="000000"/>
                          </a:solidFill>
                          <a:effectLst/>
                          <a:latin typeface="Calibri"/>
                        </a:rPr>
                        <a:t>17,60</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cxnSp>
        <p:nvCxnSpPr>
          <p:cNvPr id="20613" name="Conector reto 5"/>
          <p:cNvCxnSpPr>
            <a:cxnSpLocks noChangeShapeType="1"/>
          </p:cNvCxnSpPr>
          <p:nvPr/>
        </p:nvCxnSpPr>
        <p:spPr bwMode="auto">
          <a:xfrm>
            <a:off x="468313" y="1409700"/>
            <a:ext cx="7920037" cy="0"/>
          </a:xfrm>
          <a:prstGeom prst="line">
            <a:avLst/>
          </a:prstGeom>
          <a:noFill/>
          <a:ln w="38100" algn="ctr">
            <a:solidFill>
              <a:schemeClr val="tx1"/>
            </a:solidFill>
            <a:round/>
            <a:headEnd/>
            <a:tailEnd/>
          </a:ln>
          <a:effectLst/>
        </p:spPr>
      </p:cxnSp>
      <p:cxnSp>
        <p:nvCxnSpPr>
          <p:cNvPr id="20614" name="Conector reto 7"/>
          <p:cNvCxnSpPr>
            <a:cxnSpLocks noChangeShapeType="1"/>
          </p:cNvCxnSpPr>
          <p:nvPr/>
        </p:nvCxnSpPr>
        <p:spPr bwMode="auto">
          <a:xfrm>
            <a:off x="468313" y="1989138"/>
            <a:ext cx="7920037" cy="0"/>
          </a:xfrm>
          <a:prstGeom prst="line">
            <a:avLst/>
          </a:prstGeom>
          <a:noFill/>
          <a:ln w="38100" algn="ctr">
            <a:solidFill>
              <a:schemeClr val="tx1"/>
            </a:solidFill>
            <a:round/>
            <a:headEnd/>
            <a:tailEn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42908" y="0"/>
            <a:ext cx="9525000" cy="7275513"/>
          </a:xfrm>
          <a:prstGeom prst="rect">
            <a:avLst/>
          </a:prstGeom>
          <a:noFill/>
          <a:ln w="9525">
            <a:noFill/>
            <a:miter lim="800000"/>
            <a:headEnd/>
            <a:tailEnd/>
          </a:ln>
        </p:spPr>
      </p:pic>
      <p:sp>
        <p:nvSpPr>
          <p:cNvPr id="140291" name="Text Box 3"/>
          <p:cNvSpPr txBox="1">
            <a:spLocks noChangeArrowheads="1"/>
          </p:cNvSpPr>
          <p:nvPr/>
        </p:nvSpPr>
        <p:spPr bwMode="auto">
          <a:xfrm>
            <a:off x="7424738" y="1066800"/>
            <a:ext cx="184150" cy="396875"/>
          </a:xfrm>
          <a:prstGeom prst="rect">
            <a:avLst/>
          </a:prstGeom>
          <a:noFill/>
          <a:ln w="9525">
            <a:noFill/>
            <a:miter lim="800000"/>
            <a:headEnd/>
            <a:tailEnd/>
          </a:ln>
          <a:effectLst/>
        </p:spPr>
        <p:txBody>
          <a:bodyPr wrap="none">
            <a:spAutoFit/>
          </a:bodyPr>
          <a:lstStyle/>
          <a:p>
            <a:pPr algn="r" eaLnBrk="0" hangingPunct="0">
              <a:defRPr/>
            </a:pPr>
            <a:endParaRPr lang="pt-BR" sz="2000">
              <a:solidFill>
                <a:srgbClr val="FFFFCC"/>
              </a:solidFill>
              <a:effectLst>
                <a:outerShdw blurRad="38100" dist="38100" dir="2700000" algn="tl">
                  <a:srgbClr val="000000"/>
                </a:outerShdw>
              </a:effectLst>
              <a:cs typeface="+mn-cs"/>
            </a:endParaRPr>
          </a:p>
        </p:txBody>
      </p:sp>
      <p:pic>
        <p:nvPicPr>
          <p:cNvPr id="3076" name="Picture 6" descr="Milho e Sorgo"/>
          <p:cNvPicPr>
            <a:picLocks noChangeAspect="1" noChangeArrowheads="1"/>
          </p:cNvPicPr>
          <p:nvPr/>
        </p:nvPicPr>
        <p:blipFill>
          <a:blip r:embed="rId4"/>
          <a:srcRect/>
          <a:stretch>
            <a:fillRect/>
          </a:stretch>
        </p:blipFill>
        <p:spPr bwMode="auto">
          <a:xfrm>
            <a:off x="7667625" y="6215063"/>
            <a:ext cx="1712913" cy="803275"/>
          </a:xfrm>
          <a:prstGeom prst="rect">
            <a:avLst/>
          </a:prstGeom>
          <a:noFill/>
          <a:ln w="9525">
            <a:noFill/>
            <a:miter lim="800000"/>
            <a:headEnd/>
            <a:tailEnd/>
          </a:ln>
        </p:spPr>
      </p:pic>
      <p:sp>
        <p:nvSpPr>
          <p:cNvPr id="3077" name="CaixaDeTexto 6"/>
          <p:cNvSpPr txBox="1">
            <a:spLocks noChangeArrowheads="1"/>
          </p:cNvSpPr>
          <p:nvPr/>
        </p:nvSpPr>
        <p:spPr bwMode="auto">
          <a:xfrm>
            <a:off x="1619250" y="260350"/>
            <a:ext cx="5795963" cy="1077913"/>
          </a:xfrm>
          <a:prstGeom prst="rect">
            <a:avLst/>
          </a:prstGeom>
          <a:noFill/>
          <a:ln w="9525">
            <a:noFill/>
            <a:miter lim="800000"/>
            <a:headEnd/>
            <a:tailEnd/>
          </a:ln>
        </p:spPr>
        <p:txBody>
          <a:bodyPr>
            <a:spAutoFit/>
          </a:bodyPr>
          <a:lstStyle/>
          <a:p>
            <a:pPr eaLnBrk="0" hangingPunct="0"/>
            <a:r>
              <a:rPr lang="pt-BR" altLang="de-DE" sz="3200" b="1">
                <a:solidFill>
                  <a:srgbClr val="FFFF00"/>
                </a:solidFill>
                <a:latin typeface="Comic Sans MS" pitchFamily="66" charset="0"/>
              </a:rPr>
              <a:t>Embrapa Maize &amp; Sorghum</a:t>
            </a:r>
          </a:p>
          <a:p>
            <a:pPr eaLnBrk="0" hangingPunct="0"/>
            <a:r>
              <a:rPr lang="pt-BR" altLang="de-DE" sz="3200" b="1">
                <a:solidFill>
                  <a:srgbClr val="FFFF00"/>
                </a:solidFill>
                <a:latin typeface="Comic Sans MS" pitchFamily="66" charset="0"/>
              </a:rPr>
              <a:t> Sete Lagoas-MG, Brazil</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Número de Slide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6B064E8-E02B-428B-B1C5-8DC29FA1B33E}" type="slidenum">
              <a:rPr lang="en-US" altLang="de-DE" sz="1400" smtClean="0"/>
              <a:pPr>
                <a:defRPr/>
              </a:pPr>
              <a:t>20</a:t>
            </a:fld>
            <a:endParaRPr lang="en-US" altLang="de-DE" sz="1400" smtClean="0"/>
          </a:p>
        </p:txBody>
      </p:sp>
      <p:graphicFrame>
        <p:nvGraphicFramePr>
          <p:cNvPr id="3" name="Tabela 2"/>
          <p:cNvGraphicFramePr>
            <a:graphicFrameLocks noGrp="1"/>
          </p:cNvGraphicFramePr>
          <p:nvPr/>
        </p:nvGraphicFramePr>
        <p:xfrm>
          <a:off x="395288" y="1412875"/>
          <a:ext cx="8015286" cy="3998912"/>
        </p:xfrm>
        <a:graphic>
          <a:graphicData uri="http://schemas.openxmlformats.org/drawingml/2006/table">
            <a:tbl>
              <a:tblPr>
                <a:tableStyleId>{5C22544A-7EE6-4342-B048-85BDC9FD1C3A}</a:tableStyleId>
              </a:tblPr>
              <a:tblGrid>
                <a:gridCol w="2682439"/>
                <a:gridCol w="1146638"/>
                <a:gridCol w="1094023"/>
                <a:gridCol w="899588"/>
                <a:gridCol w="1096299"/>
                <a:gridCol w="1096299"/>
              </a:tblGrid>
              <a:tr h="1080084">
                <a:tc>
                  <a:txBody>
                    <a:bodyPr/>
                    <a:lstStyle/>
                    <a:p>
                      <a:pPr algn="ctr" fontAlgn="ctr"/>
                      <a:r>
                        <a:rPr lang="en-US" sz="2000" b="1" u="none" strike="noStrike" noProof="0" dirty="0" smtClean="0">
                          <a:effectLst/>
                          <a:latin typeface="Calibri" panose="020F0502020204030204" pitchFamily="34" charset="0"/>
                        </a:rPr>
                        <a:t>Average</a:t>
                      </a:r>
                      <a:endParaRPr lang="en-US" sz="2000" b="1" i="0" u="none" strike="noStrike" noProof="0"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en-US" sz="2000" b="1" u="none" strike="noStrike" noProof="0" dirty="0" smtClean="0">
                          <a:effectLst/>
                          <a:latin typeface="Calibri" panose="020F0502020204030204" pitchFamily="34" charset="0"/>
                        </a:rPr>
                        <a:t>Biomass Yield</a:t>
                      </a:r>
                      <a:endParaRPr lang="en-US" sz="2000" b="1" i="0" u="none" strike="noStrike" noProof="0"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en-US" sz="2000" b="1" u="none" strike="noStrike" noProof="0" dirty="0" smtClean="0">
                          <a:effectLst/>
                          <a:latin typeface="Calibri" panose="020F0502020204030204" pitchFamily="34" charset="0"/>
                        </a:rPr>
                        <a:t>BRIX* </a:t>
                      </a:r>
                      <a:endParaRPr lang="en-US" sz="2000" b="1" i="0" u="none" strike="noStrike" noProof="0"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en-US" sz="2000" b="1" u="none" strike="noStrike" noProof="0" dirty="0" smtClean="0">
                          <a:effectLst/>
                          <a:latin typeface="Calibri" panose="020F0502020204030204" pitchFamily="34" charset="0"/>
                        </a:rPr>
                        <a:t>Height</a:t>
                      </a:r>
                      <a:endParaRPr lang="en-US" sz="2000" b="1" i="0" u="none" strike="noStrike" noProof="0"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en-US" sz="2000" b="1" u="none" strike="noStrike" noProof="0" dirty="0" smtClean="0">
                          <a:effectLst/>
                          <a:latin typeface="Calibri" panose="020F0502020204030204" pitchFamily="34" charset="0"/>
                        </a:rPr>
                        <a:t>Total Extracted Brix</a:t>
                      </a:r>
                      <a:endParaRPr lang="en-US" sz="2000" b="1" i="0" u="none" strike="noStrike" noProof="0"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en-US" sz="2000" b="1" u="none" strike="noStrike" noProof="0" dirty="0" smtClean="0">
                          <a:effectLst/>
                          <a:latin typeface="Calibri" panose="020F0502020204030204" pitchFamily="34" charset="0"/>
                        </a:rPr>
                        <a:t>Total Extracted Sugars</a:t>
                      </a:r>
                      <a:endParaRPr lang="en-US" sz="2000" b="1" i="0" u="none" strike="noStrike" noProof="0"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393830">
                <a:tc>
                  <a:txBody>
                    <a:bodyPr/>
                    <a:lstStyle/>
                    <a:p>
                      <a:pPr algn="l" fontAlgn="b"/>
                      <a:endParaRPr lang="en-US" sz="1800" b="1" i="0" u="none" strike="noStrike" noProof="0" dirty="0">
                        <a:solidFill>
                          <a:srgbClr val="538DD5"/>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800" b="1" u="none" strike="noStrike" noProof="0" dirty="0" smtClean="0">
                          <a:effectLst/>
                          <a:latin typeface="Calibri" panose="020F0502020204030204" pitchFamily="34" charset="0"/>
                        </a:rPr>
                        <a:t>(t ha</a:t>
                      </a:r>
                      <a:r>
                        <a:rPr lang="en-US" sz="1800" b="1" u="none" strike="noStrike" baseline="30000" noProof="0" dirty="0" smtClean="0">
                          <a:effectLst/>
                          <a:latin typeface="Calibri" panose="020F0502020204030204" pitchFamily="34" charset="0"/>
                        </a:rPr>
                        <a:t>-1</a:t>
                      </a:r>
                      <a:r>
                        <a:rPr lang="en-US" sz="1800" b="1" u="none" strike="noStrike" noProof="0" dirty="0" smtClean="0">
                          <a:effectLst/>
                          <a:latin typeface="Calibri" panose="020F0502020204030204" pitchFamily="34" charset="0"/>
                        </a:rPr>
                        <a:t> )</a:t>
                      </a:r>
                      <a:endParaRPr lang="en-US" sz="1800" b="1"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800" b="1" u="none" strike="noStrike" noProof="0" dirty="0" smtClean="0">
                          <a:effectLst/>
                          <a:latin typeface="Calibri" panose="020F0502020204030204" pitchFamily="34" charset="0"/>
                        </a:rPr>
                        <a:t>(% Juice)</a:t>
                      </a:r>
                      <a:endParaRPr lang="en-US" sz="1800" b="1"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800" b="1" u="none" strike="noStrike" noProof="0" dirty="0" smtClean="0">
                          <a:effectLst/>
                          <a:latin typeface="Calibri" panose="020F0502020204030204" pitchFamily="34" charset="0"/>
                        </a:rPr>
                        <a:t>(m)</a:t>
                      </a:r>
                      <a:endParaRPr lang="en-US" sz="1800" b="1"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800" b="1" u="none" strike="noStrike" noProof="0" dirty="0" smtClean="0">
                          <a:effectLst/>
                          <a:latin typeface="Calibri" panose="020F0502020204030204" pitchFamily="34" charset="0"/>
                        </a:rPr>
                        <a:t>(t ha-1 )</a:t>
                      </a:r>
                      <a:endParaRPr lang="en-US" sz="1800" b="1"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800" b="1" u="none" strike="noStrike" noProof="0" dirty="0" smtClean="0">
                          <a:effectLst/>
                          <a:latin typeface="Calibri" panose="020F0502020204030204" pitchFamily="34" charset="0"/>
                        </a:rPr>
                        <a:t>(t ha-1 )</a:t>
                      </a:r>
                      <a:endParaRPr lang="en-US" sz="1800" b="1" i="0" u="none" strike="noStrike" noProof="0"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r>
              <a:tr h="470238">
                <a:tc>
                  <a:txBody>
                    <a:bodyPr/>
                    <a:lstStyle/>
                    <a:p>
                      <a:pPr algn="l" fontAlgn="b"/>
                      <a:r>
                        <a:rPr lang="en-US" sz="1800" b="1" u="none" strike="noStrike" noProof="0" dirty="0" smtClean="0">
                          <a:effectLst/>
                          <a:latin typeface="Calibri" panose="020F0502020204030204" pitchFamily="34" charset="0"/>
                        </a:rPr>
                        <a:t>Experimental Hybrids (EH)</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57,75</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15,40</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2,67</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4,62</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3,69</a:t>
                      </a:r>
                      <a:endParaRPr lang="en-US" sz="1800" b="1" i="0" u="none" strike="noStrike" noProof="0" dirty="0">
                        <a:solidFill>
                          <a:srgbClr val="000000"/>
                        </a:solidFill>
                        <a:effectLst/>
                        <a:latin typeface="Calibri" panose="020F0502020204030204" pitchFamily="34" charset="0"/>
                      </a:endParaRPr>
                    </a:p>
                  </a:txBody>
                  <a:tcPr marL="9525" marR="9525" marT="9525" marB="0" anchor="b"/>
                </a:tc>
              </a:tr>
              <a:tr h="342460">
                <a:tc>
                  <a:txBody>
                    <a:bodyPr/>
                    <a:lstStyle/>
                    <a:p>
                      <a:pPr algn="l" fontAlgn="b"/>
                      <a:r>
                        <a:rPr lang="en-US" sz="1800" b="1" i="0" u="none" strike="noStrike" noProof="0" dirty="0" smtClean="0">
                          <a:solidFill>
                            <a:srgbClr val="C00000"/>
                          </a:solidFill>
                          <a:effectLst/>
                          <a:latin typeface="Calibri" panose="020F0502020204030204" pitchFamily="34" charset="0"/>
                        </a:rPr>
                        <a:t>Best EH</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pt-BR" sz="1800" b="1" u="none" strike="noStrike" dirty="0">
                          <a:solidFill>
                            <a:srgbClr val="C00000"/>
                          </a:solidFill>
                          <a:effectLst/>
                          <a:latin typeface="Calibri" panose="020F0502020204030204" pitchFamily="34" charset="0"/>
                        </a:rPr>
                        <a:t>72,26</a:t>
                      </a:r>
                      <a:endParaRPr lang="pt-BR" sz="18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pt-BR" sz="1800" b="1" u="none" strike="noStrike" dirty="0">
                          <a:solidFill>
                            <a:srgbClr val="C00000"/>
                          </a:solidFill>
                          <a:effectLst/>
                          <a:latin typeface="Calibri" panose="020F0502020204030204" pitchFamily="34" charset="0"/>
                        </a:rPr>
                        <a:t>15,21</a:t>
                      </a:r>
                      <a:endParaRPr lang="pt-BR" sz="18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pt-BR" sz="1800" b="1" u="none" strike="noStrike" dirty="0">
                          <a:solidFill>
                            <a:srgbClr val="C00000"/>
                          </a:solidFill>
                          <a:effectLst/>
                          <a:latin typeface="Calibri" panose="020F0502020204030204" pitchFamily="34" charset="0"/>
                        </a:rPr>
                        <a:t>2,71</a:t>
                      </a:r>
                      <a:endParaRPr lang="pt-BR" sz="18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pt-BR" sz="1800" b="1" u="none" strike="noStrike" dirty="0">
                          <a:solidFill>
                            <a:srgbClr val="C00000"/>
                          </a:solidFill>
                          <a:effectLst/>
                          <a:latin typeface="Calibri" panose="020F0502020204030204" pitchFamily="34" charset="0"/>
                        </a:rPr>
                        <a:t>5,69</a:t>
                      </a:r>
                      <a:endParaRPr lang="pt-BR" sz="18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pt-BR" sz="1800" b="1" u="none" strike="noStrike" dirty="0">
                          <a:solidFill>
                            <a:srgbClr val="C00000"/>
                          </a:solidFill>
                          <a:effectLst/>
                          <a:latin typeface="Calibri" panose="020F0502020204030204" pitchFamily="34" charset="0"/>
                        </a:rPr>
                        <a:t>4,55</a:t>
                      </a:r>
                      <a:endParaRPr lang="pt-BR" sz="1800" b="1" i="0" u="none" strike="noStrike" dirty="0">
                        <a:solidFill>
                          <a:srgbClr val="C00000"/>
                        </a:solidFill>
                        <a:effectLst/>
                        <a:latin typeface="Calibri" panose="020F0502020204030204" pitchFamily="34" charset="0"/>
                      </a:endParaRPr>
                    </a:p>
                  </a:txBody>
                  <a:tcPr marL="9525" marR="9525" marT="9525" marB="0" anchor="b"/>
                </a:tc>
              </a:tr>
              <a:tr h="342460">
                <a:tc>
                  <a:txBody>
                    <a:bodyPr/>
                    <a:lstStyle/>
                    <a:p>
                      <a:pPr algn="l" fontAlgn="b"/>
                      <a:r>
                        <a:rPr lang="en-US" sz="1800" b="1" u="none" strike="noStrike" noProof="0" dirty="0" smtClean="0">
                          <a:solidFill>
                            <a:srgbClr val="C00000"/>
                          </a:solidFill>
                          <a:effectLst/>
                          <a:latin typeface="Calibri" panose="020F0502020204030204" pitchFamily="34" charset="0"/>
                        </a:rPr>
                        <a:t>Best three EH</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64,42</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16,63</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2,71</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5,51</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4,40</a:t>
                      </a:r>
                      <a:endParaRPr lang="en-US" sz="1800" b="1" i="0" u="none" strike="noStrike" noProof="0" dirty="0">
                        <a:solidFill>
                          <a:srgbClr val="C00000"/>
                        </a:solidFill>
                        <a:effectLst/>
                        <a:latin typeface="Calibri" panose="020F0502020204030204" pitchFamily="34" charset="0"/>
                      </a:endParaRPr>
                    </a:p>
                  </a:txBody>
                  <a:tcPr marL="9525" marR="9525" marT="9525" marB="0" anchor="b"/>
                </a:tc>
              </a:tr>
              <a:tr h="342460">
                <a:tc>
                  <a:txBody>
                    <a:bodyPr/>
                    <a:lstStyle/>
                    <a:p>
                      <a:pPr algn="l" fontAlgn="b"/>
                      <a:r>
                        <a:rPr lang="en-US" sz="1800" b="1" u="none" strike="noStrike" noProof="0" dirty="0" smtClean="0">
                          <a:solidFill>
                            <a:srgbClr val="C00000"/>
                          </a:solidFill>
                          <a:effectLst/>
                          <a:latin typeface="Calibri" panose="020F0502020204030204" pitchFamily="34" charset="0"/>
                        </a:rPr>
                        <a:t>Best nine EH</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59,65</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15,84</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2,70</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4,90</a:t>
                      </a:r>
                      <a:endParaRPr lang="en-US" sz="1800" b="1" i="0" u="none" strike="noStrike" noProof="0"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C00000"/>
                          </a:solidFill>
                          <a:effectLst/>
                          <a:latin typeface="Calibri" panose="020F0502020204030204" pitchFamily="34" charset="0"/>
                        </a:rPr>
                        <a:t>3,92</a:t>
                      </a:r>
                      <a:endParaRPr lang="en-US" sz="1800" b="1" i="0" u="none" strike="noStrike" noProof="0" dirty="0">
                        <a:solidFill>
                          <a:srgbClr val="C00000"/>
                        </a:solidFill>
                        <a:effectLst/>
                        <a:latin typeface="Calibri" panose="020F0502020204030204" pitchFamily="34" charset="0"/>
                      </a:endParaRPr>
                    </a:p>
                  </a:txBody>
                  <a:tcPr marL="9525" marR="9525" marT="9525" marB="0" anchor="b"/>
                </a:tc>
              </a:tr>
              <a:tr h="342460">
                <a:tc>
                  <a:txBody>
                    <a:bodyPr/>
                    <a:lstStyle/>
                    <a:p>
                      <a:pPr algn="l" fontAlgn="b"/>
                      <a:r>
                        <a:rPr lang="en-US" sz="1800" b="1" u="none" strike="noStrike" noProof="0" dirty="0" smtClean="0">
                          <a:effectLst/>
                          <a:latin typeface="Calibri" panose="020F0502020204030204" pitchFamily="34" charset="0"/>
                        </a:rPr>
                        <a:t>New Varieties</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60,32</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16,54</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2,70</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4,99</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3,99</a:t>
                      </a:r>
                      <a:endParaRPr lang="en-US" sz="1800" b="1" i="0" u="none" strike="noStrike" noProof="0" dirty="0">
                        <a:solidFill>
                          <a:srgbClr val="000000"/>
                        </a:solidFill>
                        <a:effectLst/>
                        <a:latin typeface="Calibri" panose="020F0502020204030204" pitchFamily="34" charset="0"/>
                      </a:endParaRPr>
                    </a:p>
                  </a:txBody>
                  <a:tcPr marL="9525" marR="9525" marT="9525" marB="0" anchor="b"/>
                </a:tc>
              </a:tr>
              <a:tr h="342460">
                <a:tc>
                  <a:txBody>
                    <a:bodyPr/>
                    <a:lstStyle/>
                    <a:p>
                      <a:pPr algn="l" fontAlgn="b"/>
                      <a:r>
                        <a:rPr lang="en-US" sz="1800" b="1" u="none" strike="noStrike" noProof="0" dirty="0" smtClean="0">
                          <a:effectLst/>
                          <a:latin typeface="Calibri" panose="020F0502020204030204" pitchFamily="34" charset="0"/>
                        </a:rPr>
                        <a:t>Released Varieties</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57,25</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17,25</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2,64</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4,82</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3,86</a:t>
                      </a:r>
                      <a:endParaRPr lang="en-US" sz="1800" b="1" i="0" u="none" strike="noStrike" noProof="0" dirty="0">
                        <a:solidFill>
                          <a:srgbClr val="000000"/>
                        </a:solidFill>
                        <a:effectLst/>
                        <a:latin typeface="Calibri" panose="020F0502020204030204" pitchFamily="34" charset="0"/>
                      </a:endParaRPr>
                    </a:p>
                  </a:txBody>
                  <a:tcPr marL="9525" marR="9525" marT="9525" marB="0" anchor="b"/>
                </a:tc>
              </a:tr>
              <a:tr h="342460">
                <a:tc>
                  <a:txBody>
                    <a:bodyPr/>
                    <a:lstStyle/>
                    <a:p>
                      <a:pPr algn="l" fontAlgn="b"/>
                      <a:r>
                        <a:rPr lang="en-US" sz="1800" b="1" u="none" strike="noStrike" noProof="0" dirty="0" smtClean="0">
                          <a:solidFill>
                            <a:srgbClr val="2718F0"/>
                          </a:solidFill>
                          <a:effectLst/>
                          <a:latin typeface="Calibri" panose="020F0502020204030204" pitchFamily="34" charset="0"/>
                        </a:rPr>
                        <a:t>Commercial Check</a:t>
                      </a:r>
                      <a:endParaRPr lang="en-US" sz="1800" b="1" i="0" u="none" strike="noStrike" noProof="0" dirty="0">
                        <a:solidFill>
                          <a:srgbClr val="2718F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67,97</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solidFill>
                            <a:srgbClr val="2718F0"/>
                          </a:solidFill>
                          <a:effectLst/>
                          <a:latin typeface="Calibri" panose="020F0502020204030204" pitchFamily="34" charset="0"/>
                        </a:rPr>
                        <a:t>12,88</a:t>
                      </a:r>
                      <a:endParaRPr lang="en-US" sz="1800" b="1" i="0" u="none" strike="noStrike" noProof="0" dirty="0">
                        <a:solidFill>
                          <a:srgbClr val="2718F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2,65</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4,70</a:t>
                      </a:r>
                      <a:endParaRPr lang="en-US" sz="1800" b="1"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noProof="0" dirty="0" smtClean="0">
                          <a:effectLst/>
                          <a:latin typeface="Calibri" panose="020F0502020204030204" pitchFamily="34" charset="0"/>
                        </a:rPr>
                        <a:t>3,76</a:t>
                      </a:r>
                      <a:endParaRPr lang="en-US" sz="1800" b="1" i="0" u="none" strike="noStrike" noProof="0" dirty="0">
                        <a:solidFill>
                          <a:srgbClr val="000000"/>
                        </a:solidFill>
                        <a:effectLst/>
                        <a:latin typeface="Calibri" panose="020F0502020204030204" pitchFamily="34" charset="0"/>
                      </a:endParaRPr>
                    </a:p>
                  </a:txBody>
                  <a:tcPr marL="9525" marR="9525" marT="9525" marB="0" anchor="b"/>
                </a:tc>
              </a:tr>
            </a:tbl>
          </a:graphicData>
        </a:graphic>
      </p:graphicFrame>
      <p:sp>
        <p:nvSpPr>
          <p:cNvPr id="21579" name="CaixaDeTexto 3"/>
          <p:cNvSpPr txBox="1">
            <a:spLocks noChangeArrowheads="1"/>
          </p:cNvSpPr>
          <p:nvPr/>
        </p:nvSpPr>
        <p:spPr bwMode="auto">
          <a:xfrm>
            <a:off x="598488" y="314325"/>
            <a:ext cx="7731125" cy="954088"/>
          </a:xfrm>
          <a:prstGeom prst="rect">
            <a:avLst/>
          </a:prstGeom>
          <a:noFill/>
          <a:ln w="9525">
            <a:noFill/>
            <a:miter lim="800000"/>
            <a:headEnd/>
            <a:tailEnd/>
          </a:ln>
        </p:spPr>
        <p:txBody>
          <a:bodyPr wrap="none">
            <a:spAutoFit/>
          </a:bodyPr>
          <a:lstStyle/>
          <a:p>
            <a:pPr algn="ctr" eaLnBrk="0" hangingPunct="0"/>
            <a:r>
              <a:rPr lang="en-US" altLang="de-DE" sz="2800" b="1">
                <a:solidFill>
                  <a:srgbClr val="008047"/>
                </a:solidFill>
                <a:latin typeface="Comic Sans MS" pitchFamily="66" charset="0"/>
              </a:rPr>
              <a:t>Experimental Sweet Sorghum Hybrid Trial </a:t>
            </a:r>
          </a:p>
          <a:p>
            <a:pPr algn="ctr" eaLnBrk="0" hangingPunct="0"/>
            <a:r>
              <a:rPr lang="en-US" altLang="de-DE" sz="2800" b="1">
                <a:solidFill>
                  <a:srgbClr val="008047"/>
                </a:solidFill>
                <a:latin typeface="Comic Sans MS" pitchFamily="66" charset="0"/>
              </a:rPr>
              <a:t>2013/2014 Average of Three Locations</a:t>
            </a:r>
          </a:p>
        </p:txBody>
      </p:sp>
      <p:sp>
        <p:nvSpPr>
          <p:cNvPr id="21580" name="CaixaDeTexto 4"/>
          <p:cNvSpPr txBox="1">
            <a:spLocks noChangeArrowheads="1"/>
          </p:cNvSpPr>
          <p:nvPr/>
        </p:nvSpPr>
        <p:spPr bwMode="auto">
          <a:xfrm>
            <a:off x="417513" y="5538788"/>
            <a:ext cx="7473950" cy="400050"/>
          </a:xfrm>
          <a:prstGeom prst="rect">
            <a:avLst/>
          </a:prstGeom>
          <a:noFill/>
          <a:ln w="9525">
            <a:noFill/>
            <a:miter lim="800000"/>
            <a:headEnd/>
            <a:tailEnd/>
          </a:ln>
        </p:spPr>
        <p:txBody>
          <a:bodyPr wrap="none">
            <a:spAutoFit/>
          </a:bodyPr>
          <a:lstStyle/>
          <a:p>
            <a:pPr eaLnBrk="0" hangingPunct="0"/>
            <a:r>
              <a:rPr lang="pt-BR" altLang="de-DE" sz="2000" b="1">
                <a:latin typeface="Calibri" pitchFamily="34" charset="0"/>
              </a:rPr>
              <a:t>*All experimental hybrids and varieties above Brix threshhold (14.5) </a:t>
            </a:r>
          </a:p>
        </p:txBody>
      </p:sp>
      <p:cxnSp>
        <p:nvCxnSpPr>
          <p:cNvPr id="21581" name="Conector reto 5"/>
          <p:cNvCxnSpPr>
            <a:cxnSpLocks noChangeShapeType="1"/>
          </p:cNvCxnSpPr>
          <p:nvPr/>
        </p:nvCxnSpPr>
        <p:spPr bwMode="auto">
          <a:xfrm>
            <a:off x="417513" y="1408113"/>
            <a:ext cx="7993062" cy="0"/>
          </a:xfrm>
          <a:prstGeom prst="line">
            <a:avLst/>
          </a:prstGeom>
          <a:noFill/>
          <a:ln w="38100" algn="ctr">
            <a:solidFill>
              <a:schemeClr val="tx1"/>
            </a:solidFill>
            <a:round/>
            <a:headEnd/>
            <a:tailEnd/>
          </a:ln>
          <a:effectLst/>
        </p:spPr>
      </p:cxnSp>
      <p:cxnSp>
        <p:nvCxnSpPr>
          <p:cNvPr id="21582" name="Conector reto 6"/>
          <p:cNvCxnSpPr>
            <a:cxnSpLocks noChangeShapeType="1"/>
          </p:cNvCxnSpPr>
          <p:nvPr/>
        </p:nvCxnSpPr>
        <p:spPr bwMode="auto">
          <a:xfrm>
            <a:off x="417513" y="2908300"/>
            <a:ext cx="7993062" cy="0"/>
          </a:xfrm>
          <a:prstGeom prst="line">
            <a:avLst/>
          </a:prstGeom>
          <a:noFill/>
          <a:ln w="38100" algn="ctr">
            <a:solidFill>
              <a:schemeClr val="tx1"/>
            </a:solidFill>
            <a:round/>
            <a:headEnd/>
            <a:tailEnd/>
          </a:ln>
          <a:effectLst/>
        </p:spPr>
      </p:cxnSp>
      <p:cxnSp>
        <p:nvCxnSpPr>
          <p:cNvPr id="21583" name="Conector reto 7"/>
          <p:cNvCxnSpPr>
            <a:cxnSpLocks noChangeShapeType="1"/>
          </p:cNvCxnSpPr>
          <p:nvPr/>
        </p:nvCxnSpPr>
        <p:spPr bwMode="auto">
          <a:xfrm>
            <a:off x="336550" y="5405438"/>
            <a:ext cx="7993063" cy="0"/>
          </a:xfrm>
          <a:prstGeom prst="line">
            <a:avLst/>
          </a:prstGeom>
          <a:noFill/>
          <a:ln w="38100" algn="ctr">
            <a:solidFill>
              <a:schemeClr val="tx1"/>
            </a:solidFill>
            <a:round/>
            <a:headEnd/>
            <a:tailEnd/>
          </a:ln>
          <a:effectLst/>
        </p:spPr>
      </p:cxnSp>
      <p:sp>
        <p:nvSpPr>
          <p:cNvPr id="21584" name="Elipse 8"/>
          <p:cNvSpPr>
            <a:spLocks noChangeArrowheads="1"/>
          </p:cNvSpPr>
          <p:nvPr/>
        </p:nvSpPr>
        <p:spPr bwMode="auto">
          <a:xfrm>
            <a:off x="4332288" y="5070475"/>
            <a:ext cx="963612" cy="393700"/>
          </a:xfrm>
          <a:prstGeom prst="ellipse">
            <a:avLst/>
          </a:prstGeom>
          <a:noFill/>
          <a:ln w="38100" algn="ctr">
            <a:solidFill>
              <a:srgbClr val="C00000"/>
            </a:solidFill>
            <a:round/>
            <a:headEnd/>
            <a:tailEnd/>
          </a:ln>
        </p:spPr>
        <p:txBody>
          <a:bodyPr/>
          <a:lstStyle/>
          <a:p>
            <a:pPr eaLnBrk="0" hangingPunct="0"/>
            <a:endParaRPr lang="pt-BR" alt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039813" y="98425"/>
            <a:ext cx="6324600" cy="954088"/>
          </a:xfrm>
          <a:prstGeom prst="rect">
            <a:avLst/>
          </a:prstGeom>
          <a:noFill/>
          <a:ln w="9525">
            <a:noFill/>
            <a:miter lim="800000"/>
            <a:headEnd/>
            <a:tailEnd/>
          </a:ln>
        </p:spPr>
        <p:txBody>
          <a:bodyPr wrap="none">
            <a:spAutoFit/>
          </a:bodyPr>
          <a:lstStyle/>
          <a:p>
            <a:pPr eaLnBrk="0" hangingPunct="0"/>
            <a:r>
              <a:rPr lang="pt-BR" altLang="de-DE" sz="3200" b="1">
                <a:solidFill>
                  <a:srgbClr val="008047"/>
                </a:solidFill>
                <a:latin typeface="Comic Sans MS" pitchFamily="66" charset="0"/>
                <a:ea typeface="Calibri" pitchFamily="34" charset="0"/>
              </a:rPr>
              <a:t>Ideal Sweet Sorghum Idiotype</a:t>
            </a:r>
            <a:endParaRPr lang="pt-BR" altLang="de-DE" sz="3200">
              <a:solidFill>
                <a:srgbClr val="008047"/>
              </a:solidFill>
              <a:latin typeface="Comic Sans MS" pitchFamily="66" charset="0"/>
              <a:ea typeface="Calibri" pitchFamily="34" charset="0"/>
            </a:endParaRPr>
          </a:p>
          <a:p>
            <a:pPr eaLnBrk="0" hangingPunct="0"/>
            <a:endParaRPr lang="pt-BR" altLang="de-DE">
              <a:ea typeface="Calibri" pitchFamily="34" charset="0"/>
            </a:endParaRPr>
          </a:p>
        </p:txBody>
      </p:sp>
      <p:cxnSp>
        <p:nvCxnSpPr>
          <p:cNvPr id="22531" name="Straight Connector 2"/>
          <p:cNvCxnSpPr>
            <a:cxnSpLocks noChangeShapeType="1"/>
          </p:cNvCxnSpPr>
          <p:nvPr/>
        </p:nvCxnSpPr>
        <p:spPr bwMode="auto">
          <a:xfrm>
            <a:off x="0" y="981075"/>
            <a:ext cx="9251950" cy="0"/>
          </a:xfrm>
          <a:prstGeom prst="line">
            <a:avLst/>
          </a:prstGeom>
          <a:noFill/>
          <a:ln w="38100" algn="ctr">
            <a:solidFill>
              <a:srgbClr val="008047"/>
            </a:solidFill>
            <a:round/>
            <a:headEnd/>
            <a:tailEnd/>
          </a:ln>
          <a:effectLst/>
        </p:spPr>
      </p:cxnSp>
      <p:sp>
        <p:nvSpPr>
          <p:cNvPr id="22532" name="TextBox 3"/>
          <p:cNvSpPr txBox="1">
            <a:spLocks noChangeArrowheads="1"/>
          </p:cNvSpPr>
          <p:nvPr/>
        </p:nvSpPr>
        <p:spPr bwMode="auto">
          <a:xfrm>
            <a:off x="395288" y="1084263"/>
            <a:ext cx="2078037" cy="400050"/>
          </a:xfrm>
          <a:prstGeom prst="rect">
            <a:avLst/>
          </a:prstGeom>
          <a:noFill/>
          <a:ln w="9525">
            <a:noFill/>
            <a:miter lim="800000"/>
            <a:headEnd/>
            <a:tailEnd/>
          </a:ln>
        </p:spPr>
        <p:txBody>
          <a:bodyPr wrap="none">
            <a:spAutoFit/>
          </a:bodyPr>
          <a:lstStyle/>
          <a:p>
            <a:pPr eaLnBrk="0" hangingPunct="0">
              <a:buFont typeface="Wingdings" pitchFamily="2" charset="2"/>
              <a:buChar char="Ø"/>
            </a:pPr>
            <a:r>
              <a:rPr lang="pt-BR" altLang="de-DE" sz="2000" b="1">
                <a:solidFill>
                  <a:srgbClr val="008047"/>
                </a:solidFill>
                <a:latin typeface="Arial" pitchFamily="34" charset="0"/>
              </a:rPr>
              <a:t>  Panicle Type</a:t>
            </a:r>
          </a:p>
        </p:txBody>
      </p:sp>
      <p:pic>
        <p:nvPicPr>
          <p:cNvPr id="22533" name="Picture 2"/>
          <p:cNvPicPr>
            <a:picLocks noChangeAspect="1" noChangeArrowheads="1"/>
          </p:cNvPicPr>
          <p:nvPr/>
        </p:nvPicPr>
        <p:blipFill>
          <a:blip r:embed="rId2"/>
          <a:srcRect/>
          <a:stretch>
            <a:fillRect/>
          </a:stretch>
        </p:blipFill>
        <p:spPr bwMode="auto">
          <a:xfrm>
            <a:off x="4140200" y="1125538"/>
            <a:ext cx="3384550" cy="1943100"/>
          </a:xfrm>
          <a:prstGeom prst="rect">
            <a:avLst/>
          </a:prstGeom>
          <a:noFill/>
          <a:ln w="9525">
            <a:noFill/>
            <a:miter lim="800000"/>
            <a:headEnd/>
            <a:tailEnd/>
          </a:ln>
        </p:spPr>
      </p:pic>
      <p:cxnSp>
        <p:nvCxnSpPr>
          <p:cNvPr id="22534" name="Straight Arrow Connector 6"/>
          <p:cNvCxnSpPr>
            <a:cxnSpLocks noChangeShapeType="1"/>
          </p:cNvCxnSpPr>
          <p:nvPr/>
        </p:nvCxnSpPr>
        <p:spPr bwMode="auto">
          <a:xfrm rot="10800000" flipV="1">
            <a:off x="7380288" y="1484313"/>
            <a:ext cx="936625" cy="649287"/>
          </a:xfrm>
          <a:prstGeom prst="straightConnector1">
            <a:avLst/>
          </a:prstGeom>
          <a:noFill/>
          <a:ln w="57150" algn="ctr">
            <a:solidFill>
              <a:srgbClr val="FF0000"/>
            </a:solidFill>
            <a:round/>
            <a:headEnd/>
            <a:tailEnd type="arrow" w="med" len="med"/>
          </a:ln>
          <a:effectLst/>
        </p:spPr>
      </p:cxnSp>
      <p:sp>
        <p:nvSpPr>
          <p:cNvPr id="22535" name="TextBox 8"/>
          <p:cNvSpPr txBox="1">
            <a:spLocks noChangeArrowheads="1"/>
          </p:cNvSpPr>
          <p:nvPr/>
        </p:nvSpPr>
        <p:spPr bwMode="auto">
          <a:xfrm>
            <a:off x="542925" y="3313113"/>
            <a:ext cx="708025" cy="400050"/>
          </a:xfrm>
          <a:prstGeom prst="rect">
            <a:avLst/>
          </a:prstGeom>
          <a:noFill/>
          <a:ln w="9525">
            <a:noFill/>
            <a:miter lim="800000"/>
            <a:headEnd/>
            <a:tailEnd/>
          </a:ln>
        </p:spPr>
        <p:txBody>
          <a:bodyPr wrap="none">
            <a:spAutoFit/>
          </a:bodyPr>
          <a:lstStyle/>
          <a:p>
            <a:pPr eaLnBrk="0" hangingPunct="0">
              <a:buFont typeface="Wingdings" pitchFamily="2" charset="2"/>
              <a:buChar char="Ø"/>
            </a:pPr>
            <a:r>
              <a:rPr lang="pt-BR" altLang="de-DE" sz="2000" b="1">
                <a:solidFill>
                  <a:srgbClr val="008047"/>
                </a:solidFill>
                <a:latin typeface="Arial" pitchFamily="34" charset="0"/>
              </a:rPr>
              <a:t>  Tillering</a:t>
            </a:r>
          </a:p>
        </p:txBody>
      </p:sp>
      <p:pic>
        <p:nvPicPr>
          <p:cNvPr id="22536" name="Picture 5"/>
          <p:cNvPicPr>
            <a:picLocks noChangeAspect="1" noChangeArrowheads="1"/>
          </p:cNvPicPr>
          <p:nvPr/>
        </p:nvPicPr>
        <p:blipFill>
          <a:blip r:embed="rId3"/>
          <a:srcRect/>
          <a:stretch>
            <a:fillRect/>
          </a:stretch>
        </p:blipFill>
        <p:spPr bwMode="auto">
          <a:xfrm>
            <a:off x="4718050" y="3716338"/>
            <a:ext cx="2208213" cy="2222500"/>
          </a:xfrm>
          <a:prstGeom prst="rect">
            <a:avLst/>
          </a:prstGeom>
          <a:noFill/>
          <a:ln w="9525">
            <a:noFill/>
            <a:miter lim="800000"/>
            <a:headEnd/>
            <a:tailEnd/>
          </a:ln>
        </p:spPr>
      </p:pic>
      <p:cxnSp>
        <p:nvCxnSpPr>
          <p:cNvPr id="22537" name="Straight Arrow Connector 12"/>
          <p:cNvCxnSpPr>
            <a:cxnSpLocks noChangeShapeType="1"/>
          </p:cNvCxnSpPr>
          <p:nvPr/>
        </p:nvCxnSpPr>
        <p:spPr bwMode="auto">
          <a:xfrm>
            <a:off x="4191000" y="4600575"/>
            <a:ext cx="936625" cy="649288"/>
          </a:xfrm>
          <a:prstGeom prst="straightConnector1">
            <a:avLst/>
          </a:prstGeom>
          <a:noFill/>
          <a:ln w="57150" algn="ctr">
            <a:solidFill>
              <a:srgbClr val="FF0000"/>
            </a:solidFill>
            <a:round/>
            <a:headEnd/>
            <a:tailEnd type="arrow" w="med" len="med"/>
          </a:ln>
          <a:effectLst/>
        </p:spPr>
      </p:cxnSp>
      <p:sp>
        <p:nvSpPr>
          <p:cNvPr id="22538" name="TextBox 14"/>
          <p:cNvSpPr txBox="1">
            <a:spLocks noChangeArrowheads="1"/>
          </p:cNvSpPr>
          <p:nvPr/>
        </p:nvSpPr>
        <p:spPr bwMode="auto">
          <a:xfrm>
            <a:off x="611188" y="1484313"/>
            <a:ext cx="3074987" cy="400050"/>
          </a:xfrm>
          <a:prstGeom prst="rect">
            <a:avLst/>
          </a:prstGeom>
          <a:noFill/>
          <a:ln w="9525">
            <a:noFill/>
            <a:miter lim="800000"/>
            <a:headEnd/>
            <a:tailEnd/>
          </a:ln>
        </p:spPr>
        <p:txBody>
          <a:bodyPr wrap="none">
            <a:spAutoFit/>
          </a:bodyPr>
          <a:lstStyle/>
          <a:p>
            <a:pPr eaLnBrk="0" hangingPunct="0">
              <a:buFont typeface="Wingdings" pitchFamily="2" charset="2"/>
              <a:buChar char="v"/>
            </a:pPr>
            <a:r>
              <a:rPr lang="pt-BR" altLang="de-DE" sz="2000" b="1">
                <a:solidFill>
                  <a:srgbClr val="008047"/>
                </a:solidFill>
                <a:latin typeface="Arial" pitchFamily="34" charset="0"/>
              </a:rPr>
              <a:t> </a:t>
            </a:r>
            <a:r>
              <a:rPr lang="pt-BR" altLang="de-DE" sz="1800" b="1">
                <a:solidFill>
                  <a:srgbClr val="008047"/>
                </a:solidFill>
                <a:latin typeface="Arial" pitchFamily="34" charset="0"/>
              </a:rPr>
              <a:t>Small Panicle Preferred</a:t>
            </a:r>
            <a:endParaRPr lang="pt-BR" altLang="de-DE" sz="1800" b="1">
              <a:latin typeface="Arial" pitchFamily="34" charset="0"/>
            </a:endParaRPr>
          </a:p>
        </p:txBody>
      </p:sp>
      <p:sp>
        <p:nvSpPr>
          <p:cNvPr id="16" name="TextBox 15"/>
          <p:cNvSpPr txBox="1"/>
          <p:nvPr/>
        </p:nvSpPr>
        <p:spPr>
          <a:xfrm>
            <a:off x="971550" y="1887538"/>
            <a:ext cx="3313113" cy="1446212"/>
          </a:xfrm>
          <a:prstGeom prst="rect">
            <a:avLst/>
          </a:prstGeom>
          <a:noFill/>
        </p:spPr>
        <p:txBody>
          <a:bodyPr>
            <a:spAutoFit/>
          </a:bodyPr>
          <a:lstStyle/>
          <a:p>
            <a:pPr eaLnBrk="0" hangingPunct="0">
              <a:buFont typeface="Wingdings" pitchFamily="2" charset="2"/>
              <a:buChar char="ü"/>
              <a:defRPr/>
            </a:pPr>
            <a:r>
              <a:rPr lang="pt-BR" sz="1600" b="1" dirty="0">
                <a:solidFill>
                  <a:srgbClr val="008047"/>
                </a:solidFill>
                <a:latin typeface="Arial" pitchFamily="34" charset="0"/>
              </a:rPr>
              <a:t>  Less Lodging</a:t>
            </a:r>
          </a:p>
          <a:p>
            <a:pPr eaLnBrk="0" hangingPunct="0">
              <a:buFont typeface="Wingdings" pitchFamily="2" charset="2"/>
              <a:buChar char="ü"/>
              <a:defRPr/>
            </a:pPr>
            <a:endParaRPr lang="pt-BR" sz="800" b="1" dirty="0">
              <a:solidFill>
                <a:srgbClr val="008047"/>
              </a:solidFill>
              <a:latin typeface="Arial" pitchFamily="34" charset="0"/>
            </a:endParaRPr>
          </a:p>
          <a:p>
            <a:pPr eaLnBrk="0" hangingPunct="0">
              <a:buFont typeface="Wingdings" pitchFamily="2" charset="2"/>
              <a:buChar char="ü"/>
              <a:defRPr/>
            </a:pPr>
            <a:r>
              <a:rPr lang="pt-PT" sz="1600" b="1" dirty="0">
                <a:solidFill>
                  <a:srgbClr val="008047"/>
                </a:solidFill>
                <a:latin typeface="Arial" pitchFamily="34" charset="0"/>
              </a:rPr>
              <a:t>  Less Competition for</a:t>
            </a:r>
          </a:p>
          <a:p>
            <a:pPr eaLnBrk="0" hangingPunct="0">
              <a:defRPr/>
            </a:pPr>
            <a:r>
              <a:rPr lang="pt-PT" sz="1600" b="1" dirty="0">
                <a:solidFill>
                  <a:srgbClr val="008047"/>
                </a:solidFill>
                <a:latin typeface="Arial" pitchFamily="34" charset="0"/>
              </a:rPr>
              <a:t>          Photosynthates</a:t>
            </a:r>
          </a:p>
          <a:p>
            <a:pPr marL="285750" indent="-285750" eaLnBrk="0" hangingPunct="0">
              <a:buFont typeface="Wingdings" pitchFamily="2" charset="2"/>
              <a:buChar char="ü"/>
              <a:defRPr/>
            </a:pPr>
            <a:r>
              <a:rPr lang="pt-PT" sz="1600" b="1" dirty="0">
                <a:solidFill>
                  <a:srgbClr val="008047"/>
                </a:solidFill>
                <a:latin typeface="Arial" pitchFamily="34" charset="0"/>
              </a:rPr>
              <a:t>Reduced Harvest and ProcessingComplications</a:t>
            </a:r>
          </a:p>
        </p:txBody>
      </p:sp>
      <p:sp>
        <p:nvSpPr>
          <p:cNvPr id="22540" name="TextBox 16"/>
          <p:cNvSpPr txBox="1">
            <a:spLocks noChangeArrowheads="1"/>
          </p:cNvSpPr>
          <p:nvPr/>
        </p:nvSpPr>
        <p:spPr bwMode="auto">
          <a:xfrm>
            <a:off x="779463" y="3713163"/>
            <a:ext cx="2781300" cy="400050"/>
          </a:xfrm>
          <a:prstGeom prst="rect">
            <a:avLst/>
          </a:prstGeom>
          <a:noFill/>
          <a:ln w="9525">
            <a:noFill/>
            <a:miter lim="800000"/>
            <a:headEnd/>
            <a:tailEnd/>
          </a:ln>
        </p:spPr>
        <p:txBody>
          <a:bodyPr wrap="none">
            <a:spAutoFit/>
          </a:bodyPr>
          <a:lstStyle/>
          <a:p>
            <a:pPr eaLnBrk="0" hangingPunct="0">
              <a:buFont typeface="Wingdings" pitchFamily="2" charset="2"/>
              <a:buChar char="v"/>
            </a:pPr>
            <a:r>
              <a:rPr lang="pt-BR" altLang="de-DE" sz="2000" b="1">
                <a:solidFill>
                  <a:srgbClr val="008047"/>
                </a:solidFill>
                <a:latin typeface="Arial" pitchFamily="34" charset="0"/>
              </a:rPr>
              <a:t> </a:t>
            </a:r>
            <a:r>
              <a:rPr lang="pt-BR" altLang="de-DE" sz="1800" b="1">
                <a:solidFill>
                  <a:srgbClr val="008047"/>
                </a:solidFill>
                <a:latin typeface="Arial" pitchFamily="34" charset="0"/>
              </a:rPr>
              <a:t>No tillering Preferred</a:t>
            </a:r>
            <a:endParaRPr lang="pt-BR" altLang="de-DE" sz="1800" b="1">
              <a:latin typeface="Arial" pitchFamily="34" charset="0"/>
            </a:endParaRPr>
          </a:p>
        </p:txBody>
      </p:sp>
      <p:sp>
        <p:nvSpPr>
          <p:cNvPr id="22541" name="TextBox 17"/>
          <p:cNvSpPr txBox="1">
            <a:spLocks noChangeArrowheads="1"/>
          </p:cNvSpPr>
          <p:nvPr/>
        </p:nvSpPr>
        <p:spPr bwMode="auto">
          <a:xfrm>
            <a:off x="1000125" y="4113213"/>
            <a:ext cx="4067175" cy="1076325"/>
          </a:xfrm>
          <a:prstGeom prst="rect">
            <a:avLst/>
          </a:prstGeom>
          <a:noFill/>
          <a:ln w="9525">
            <a:noFill/>
            <a:miter lim="800000"/>
            <a:headEnd/>
            <a:tailEnd/>
          </a:ln>
        </p:spPr>
        <p:txBody>
          <a:bodyPr>
            <a:spAutoFit/>
          </a:bodyPr>
          <a:lstStyle/>
          <a:p>
            <a:pPr eaLnBrk="0" hangingPunct="0">
              <a:buFont typeface="Wingdings" pitchFamily="2" charset="2"/>
              <a:buChar char="ü"/>
            </a:pPr>
            <a:r>
              <a:rPr lang="pt-BR" altLang="de-DE" sz="1600" b="1">
                <a:solidFill>
                  <a:srgbClr val="008047"/>
                </a:solidFill>
                <a:latin typeface="Arial" pitchFamily="34" charset="0"/>
              </a:rPr>
              <a:t>  Better Control of Stem Population</a:t>
            </a:r>
          </a:p>
          <a:p>
            <a:pPr eaLnBrk="0" hangingPunct="0"/>
            <a:endParaRPr lang="pt-BR" altLang="de-DE" sz="800" b="1">
              <a:solidFill>
                <a:srgbClr val="008047"/>
              </a:solidFill>
              <a:latin typeface="Arial" pitchFamily="34" charset="0"/>
            </a:endParaRPr>
          </a:p>
          <a:p>
            <a:pPr eaLnBrk="0" hangingPunct="0">
              <a:buFont typeface="Wingdings" pitchFamily="2" charset="2"/>
              <a:buChar char="ü"/>
            </a:pPr>
            <a:r>
              <a:rPr lang="pt-BR" altLang="de-DE" sz="1600" b="1">
                <a:solidFill>
                  <a:srgbClr val="008047"/>
                </a:solidFill>
                <a:latin typeface="Arial" pitchFamily="34" charset="0"/>
              </a:rPr>
              <a:t>  </a:t>
            </a:r>
            <a:r>
              <a:rPr lang="pt-PT" altLang="de-DE" sz="1600" b="1">
                <a:solidFill>
                  <a:srgbClr val="008047"/>
                </a:solidFill>
                <a:latin typeface="Arial" pitchFamily="34" charset="0"/>
              </a:rPr>
              <a:t>Larger Stem Diameter</a:t>
            </a:r>
          </a:p>
          <a:p>
            <a:pPr eaLnBrk="0" hangingPunct="0">
              <a:buFont typeface="Wingdings" pitchFamily="2" charset="2"/>
              <a:buChar char="ü"/>
            </a:pPr>
            <a:endParaRPr lang="pt-PT" altLang="de-DE" sz="800" b="1">
              <a:solidFill>
                <a:srgbClr val="008047"/>
              </a:solidFill>
              <a:latin typeface="Arial" pitchFamily="34" charset="0"/>
            </a:endParaRPr>
          </a:p>
          <a:p>
            <a:pPr eaLnBrk="0" hangingPunct="0">
              <a:buFont typeface="Wingdings" pitchFamily="2" charset="2"/>
              <a:buChar char="ü"/>
            </a:pPr>
            <a:r>
              <a:rPr lang="pt-PT" altLang="de-DE" sz="1600" b="1">
                <a:solidFill>
                  <a:srgbClr val="008047"/>
                </a:solidFill>
                <a:latin typeface="Arial" pitchFamily="34" charset="0"/>
              </a:rPr>
              <a:t>  Better Juice Quality</a:t>
            </a:r>
          </a:p>
        </p:txBody>
      </p:sp>
      <p:pic>
        <p:nvPicPr>
          <p:cNvPr id="22542" name="Picture 13" descr="C:\Users\Schaffert\AppData\Local\Microsoft\Windows\Temporary Internet Files\Content.Word\IMG_4449.jpg"/>
          <p:cNvPicPr>
            <a:picLocks noChangeAspect="1" noChangeArrowheads="1"/>
          </p:cNvPicPr>
          <p:nvPr/>
        </p:nvPicPr>
        <p:blipFill>
          <a:blip r:embed="rId4"/>
          <a:srcRect/>
          <a:stretch>
            <a:fillRect/>
          </a:stretch>
        </p:blipFill>
        <p:spPr bwMode="auto">
          <a:xfrm>
            <a:off x="6999288" y="3068638"/>
            <a:ext cx="1820862" cy="1944687"/>
          </a:xfrm>
          <a:prstGeom prst="rect">
            <a:avLst/>
          </a:prstGeom>
          <a:noFill/>
          <a:ln w="9525">
            <a:noFill/>
            <a:miter lim="800000"/>
            <a:headEnd/>
            <a:tailEnd/>
          </a:ln>
        </p:spPr>
      </p:pic>
      <p:pic>
        <p:nvPicPr>
          <p:cNvPr id="22543" name="Picture 18" descr="C:\Users\Schaffert\AppData\Local\Microsoft\Windows\Temporary Internet Files\Content.Word\IMG_4446.jpg"/>
          <p:cNvPicPr>
            <a:picLocks noChangeAspect="1" noChangeArrowheads="1"/>
          </p:cNvPicPr>
          <p:nvPr/>
        </p:nvPicPr>
        <p:blipFill>
          <a:blip r:embed="rId5"/>
          <a:srcRect/>
          <a:stretch>
            <a:fillRect/>
          </a:stretch>
        </p:blipFill>
        <p:spPr bwMode="auto">
          <a:xfrm>
            <a:off x="7019925" y="5013325"/>
            <a:ext cx="1800225" cy="1844675"/>
          </a:xfrm>
          <a:prstGeom prst="rect">
            <a:avLst/>
          </a:prstGeom>
          <a:noFill/>
          <a:ln w="9525">
            <a:noFill/>
            <a:miter lim="800000"/>
            <a:headEnd/>
            <a:tailEnd/>
          </a:ln>
        </p:spPr>
      </p:pic>
      <p:cxnSp>
        <p:nvCxnSpPr>
          <p:cNvPr id="22544" name="Straight Arrow Connector 19"/>
          <p:cNvCxnSpPr>
            <a:cxnSpLocks noChangeShapeType="1"/>
          </p:cNvCxnSpPr>
          <p:nvPr/>
        </p:nvCxnSpPr>
        <p:spPr bwMode="auto">
          <a:xfrm>
            <a:off x="7058025" y="3968750"/>
            <a:ext cx="935038" cy="649288"/>
          </a:xfrm>
          <a:prstGeom prst="straightConnector1">
            <a:avLst/>
          </a:prstGeom>
          <a:noFill/>
          <a:ln w="57150" algn="ctr">
            <a:solidFill>
              <a:srgbClr val="FF0000"/>
            </a:solidFill>
            <a:round/>
            <a:headEnd/>
            <a:tailEnd type="arrow" w="med" len="med"/>
          </a:ln>
          <a:effectLst/>
        </p:spPr>
      </p:cxnSp>
      <p:sp>
        <p:nvSpPr>
          <p:cNvPr id="22545" name="Espaço Reservado para Número de Slide 5"/>
          <p:cNvSpPr>
            <a:spLocks noGrp="1"/>
          </p:cNvSpPr>
          <p:nvPr>
            <p:ph type="sldNum" sz="quarter" idx="12"/>
          </p:nvPr>
        </p:nvSpPr>
        <p:spPr>
          <a:xfrm>
            <a:off x="-977900"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E2B9AA7-9DF8-45D9-9591-7EC7DF4EE046}" type="slidenum">
              <a:rPr lang="en-US" altLang="de-DE" sz="2000" b="1" smtClean="0">
                <a:solidFill>
                  <a:srgbClr val="669900"/>
                </a:solidFill>
                <a:latin typeface="Calibri" pitchFamily="34" charset="0"/>
              </a:rPr>
              <a:pPr>
                <a:defRPr/>
              </a:pPr>
              <a:t>21</a:t>
            </a:fld>
            <a:endParaRPr lang="en-US" altLang="de-DE" sz="2000" b="1" smtClean="0">
              <a:solidFill>
                <a:srgbClr val="669900"/>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 descr="New Picture.png"/>
          <p:cNvPicPr>
            <a:picLocks noChangeAspect="1"/>
          </p:cNvPicPr>
          <p:nvPr/>
        </p:nvPicPr>
        <p:blipFill>
          <a:blip r:embed="rId2"/>
          <a:srcRect/>
          <a:stretch>
            <a:fillRect/>
          </a:stretch>
        </p:blipFill>
        <p:spPr bwMode="auto">
          <a:xfrm>
            <a:off x="682625" y="476250"/>
            <a:ext cx="7634288" cy="5903913"/>
          </a:xfrm>
          <a:prstGeom prst="rect">
            <a:avLst/>
          </a:prstGeom>
          <a:noFill/>
          <a:ln w="9525">
            <a:noFill/>
            <a:miter lim="800000"/>
            <a:headEnd/>
            <a:tailEnd/>
          </a:ln>
        </p:spPr>
      </p:pic>
      <p:sp>
        <p:nvSpPr>
          <p:cNvPr id="23555" name="TextBox 21"/>
          <p:cNvSpPr txBox="1">
            <a:spLocks noChangeArrowheads="1"/>
          </p:cNvSpPr>
          <p:nvPr/>
        </p:nvSpPr>
        <p:spPr bwMode="auto">
          <a:xfrm>
            <a:off x="684213" y="5876925"/>
            <a:ext cx="7632700" cy="400050"/>
          </a:xfrm>
          <a:prstGeom prst="rect">
            <a:avLst/>
          </a:prstGeom>
          <a:solidFill>
            <a:schemeClr val="tx1"/>
          </a:solidFill>
          <a:ln w="9525">
            <a:noFill/>
            <a:miter lim="800000"/>
            <a:headEnd/>
            <a:tailEnd/>
          </a:ln>
        </p:spPr>
        <p:txBody>
          <a:bodyPr>
            <a:spAutoFit/>
          </a:bodyPr>
          <a:lstStyle/>
          <a:p>
            <a:pPr eaLnBrk="0" hangingPunct="0"/>
            <a:r>
              <a:rPr lang="pt-BR" altLang="de-DE" sz="2000" b="1">
                <a:solidFill>
                  <a:srgbClr val="FFFF00"/>
                </a:solidFill>
                <a:latin typeface="Calibri" pitchFamily="34" charset="0"/>
                <a:ea typeface="Calibri" pitchFamily="34" charset="0"/>
                <a:cs typeface="Calibri" pitchFamily="34" charset="0"/>
              </a:rPr>
              <a:t>     CMSXS643      CMSXS646     CMSXS647        BRS 511            BRS 508    </a:t>
            </a:r>
          </a:p>
        </p:txBody>
      </p:sp>
      <p:graphicFrame>
        <p:nvGraphicFramePr>
          <p:cNvPr id="23" name="Tabela 3"/>
          <p:cNvGraphicFramePr>
            <a:graphicFrameLocks noGrp="1"/>
          </p:cNvGraphicFramePr>
          <p:nvPr/>
        </p:nvGraphicFramePr>
        <p:xfrm>
          <a:off x="684213" y="6237288"/>
          <a:ext cx="7632700" cy="620712"/>
        </p:xfrm>
        <a:graphic>
          <a:graphicData uri="http://schemas.openxmlformats.org/drawingml/2006/table">
            <a:tbl>
              <a:tblPr/>
              <a:tblGrid>
                <a:gridCol w="786875"/>
                <a:gridCol w="786877"/>
                <a:gridCol w="1573752"/>
                <a:gridCol w="1495065"/>
                <a:gridCol w="1405986"/>
                <a:gridCol w="1584145"/>
              </a:tblGrid>
              <a:tr h="206904">
                <a:tc>
                  <a:txBody>
                    <a:bodyPr/>
                    <a:lstStyle/>
                    <a:p>
                      <a:pPr algn="ctr" fontAlgn="b"/>
                      <a:r>
                        <a:rPr lang="pt-BR" sz="1100" b="1" i="0" u="none" strike="noStrike" dirty="0" smtClean="0">
                          <a:solidFill>
                            <a:srgbClr val="FFFF00"/>
                          </a:solidFill>
                          <a:effectLst/>
                          <a:latin typeface="Calibri"/>
                        </a:rPr>
                        <a:t>22/10/2013</a:t>
                      </a:r>
                      <a:endParaRPr lang="pt-BR" sz="1100" b="1" i="0" u="none" strike="noStrike" dirty="0">
                        <a:solidFill>
                          <a:srgbClr val="FFFF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pt-BR" sz="1100" b="1" i="0" u="none" strike="noStrike" dirty="0">
                          <a:solidFill>
                            <a:srgbClr val="FFFF00"/>
                          </a:solidFill>
                          <a:effectLst/>
                          <a:latin typeface="Calibri"/>
                        </a:rPr>
                        <a:t>8.70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10.70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7.90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dirty="0">
                          <a:solidFill>
                            <a:srgbClr val="FFFF00"/>
                          </a:solidFill>
                          <a:effectLst/>
                          <a:latin typeface="Calibri"/>
                        </a:rPr>
                        <a:t>9.60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dirty="0">
                          <a:solidFill>
                            <a:srgbClr val="FFFF00"/>
                          </a:solidFill>
                          <a:effectLst/>
                          <a:latin typeface="Calibri"/>
                        </a:rPr>
                        <a:t>12.90</a:t>
                      </a:r>
                    </a:p>
                  </a:txBody>
                  <a:tcPr marL="9525" marR="9525" marT="9525" marB="0" anchor="b">
                    <a:lnL>
                      <a:noFill/>
                    </a:lnL>
                    <a:lnR>
                      <a:noFill/>
                    </a:lnR>
                    <a:lnT>
                      <a:noFill/>
                    </a:lnT>
                    <a:lnB>
                      <a:noFill/>
                    </a:lnB>
                    <a:solidFill>
                      <a:schemeClr val="tx1"/>
                    </a:solidFill>
                  </a:tcPr>
                </a:tc>
              </a:tr>
              <a:tr h="206904">
                <a:tc>
                  <a:txBody>
                    <a:bodyPr/>
                    <a:lstStyle/>
                    <a:p>
                      <a:pPr algn="ctr" fontAlgn="b"/>
                      <a:r>
                        <a:rPr lang="pt-BR" sz="1100" b="1" i="0" u="none" strike="noStrike" dirty="0" smtClean="0">
                          <a:solidFill>
                            <a:srgbClr val="FFFF00"/>
                          </a:solidFill>
                          <a:effectLst/>
                          <a:latin typeface="Calibri"/>
                        </a:rPr>
                        <a:t>29/10/2013</a:t>
                      </a:r>
                      <a:endParaRPr lang="pt-BR" sz="1100" b="1" i="0" u="none" strike="noStrike" dirty="0">
                        <a:solidFill>
                          <a:srgbClr val="FFFF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pt-BR" sz="1100" b="1" i="0" u="none" strike="noStrike" dirty="0">
                          <a:solidFill>
                            <a:srgbClr val="FFFF00"/>
                          </a:solidFill>
                          <a:effectLst/>
                          <a:latin typeface="Calibri"/>
                        </a:rPr>
                        <a:t>11.80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12.30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11.40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12.00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17.80</a:t>
                      </a:r>
                    </a:p>
                  </a:txBody>
                  <a:tcPr marL="9525" marR="9525" marT="9525" marB="0" anchor="b">
                    <a:lnL>
                      <a:noFill/>
                    </a:lnL>
                    <a:lnR>
                      <a:noFill/>
                    </a:lnR>
                    <a:lnT>
                      <a:noFill/>
                    </a:lnT>
                    <a:lnB>
                      <a:noFill/>
                    </a:lnB>
                    <a:solidFill>
                      <a:schemeClr val="tx1"/>
                    </a:solidFill>
                  </a:tcPr>
                </a:tc>
              </a:tr>
              <a:tr h="206904">
                <a:tc>
                  <a:txBody>
                    <a:bodyPr/>
                    <a:lstStyle/>
                    <a:p>
                      <a:pPr algn="ctr" fontAlgn="b"/>
                      <a:r>
                        <a:rPr lang="pt-BR" sz="1100" b="1" i="0" u="none" strike="noStrike" dirty="0" smtClean="0">
                          <a:solidFill>
                            <a:srgbClr val="FFFF00"/>
                          </a:solidFill>
                          <a:effectLst/>
                          <a:latin typeface="Calibri"/>
                        </a:rPr>
                        <a:t>05/11/2013</a:t>
                      </a:r>
                      <a:endParaRPr lang="pt-BR" sz="1100" b="1" i="0" u="none" strike="noStrike" dirty="0">
                        <a:solidFill>
                          <a:srgbClr val="FFFF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12.10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14.20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a:solidFill>
                            <a:srgbClr val="FFFF00"/>
                          </a:solidFill>
                          <a:effectLst/>
                          <a:latin typeface="Calibri"/>
                        </a:rPr>
                        <a:t>11.10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dirty="0">
                          <a:solidFill>
                            <a:srgbClr val="FFFF00"/>
                          </a:solidFill>
                          <a:effectLst/>
                          <a:latin typeface="Calibri"/>
                        </a:rPr>
                        <a:t>12.80</a:t>
                      </a:r>
                    </a:p>
                  </a:txBody>
                  <a:tcPr marL="9525" marR="9525" marT="9525" marB="0" anchor="b">
                    <a:lnL>
                      <a:noFill/>
                    </a:lnL>
                    <a:lnR>
                      <a:noFill/>
                    </a:lnR>
                    <a:lnT>
                      <a:noFill/>
                    </a:lnT>
                    <a:lnB>
                      <a:noFill/>
                    </a:lnB>
                    <a:solidFill>
                      <a:schemeClr val="tx1"/>
                    </a:solidFill>
                  </a:tcPr>
                </a:tc>
                <a:tc>
                  <a:txBody>
                    <a:bodyPr/>
                    <a:lstStyle/>
                    <a:p>
                      <a:pPr algn="ctr" fontAlgn="b"/>
                      <a:r>
                        <a:rPr lang="pt-BR" sz="1100" b="1" i="0" u="none" strike="noStrike" dirty="0">
                          <a:solidFill>
                            <a:srgbClr val="FFFF00"/>
                          </a:solidFill>
                          <a:effectLst/>
                          <a:latin typeface="Calibri"/>
                        </a:rPr>
                        <a:t>17.00</a:t>
                      </a:r>
                    </a:p>
                  </a:txBody>
                  <a:tcPr marL="9525" marR="9525" marT="9525" marB="0" anchor="b">
                    <a:lnL>
                      <a:noFill/>
                    </a:lnL>
                    <a:lnR>
                      <a:noFill/>
                    </a:lnR>
                    <a:lnT>
                      <a:noFill/>
                    </a:lnT>
                    <a:lnB>
                      <a:noFill/>
                    </a:lnB>
                    <a:solidFill>
                      <a:schemeClr val="tx1"/>
                    </a:solidFill>
                  </a:tcPr>
                </a:tc>
              </a:tr>
            </a:tbl>
          </a:graphicData>
        </a:graphic>
      </p:graphicFrame>
      <p:sp>
        <p:nvSpPr>
          <p:cNvPr id="23576" name="TextBox 23"/>
          <p:cNvSpPr txBox="1">
            <a:spLocks noChangeArrowheads="1"/>
          </p:cNvSpPr>
          <p:nvPr/>
        </p:nvSpPr>
        <p:spPr bwMode="auto">
          <a:xfrm>
            <a:off x="0" y="1588"/>
            <a:ext cx="8101013" cy="1200150"/>
          </a:xfrm>
          <a:prstGeom prst="rect">
            <a:avLst/>
          </a:prstGeom>
          <a:solidFill>
            <a:srgbClr val="2718F0"/>
          </a:solidFill>
          <a:ln w="9525">
            <a:noFill/>
            <a:miter lim="800000"/>
            <a:headEnd/>
            <a:tailEnd/>
          </a:ln>
        </p:spPr>
        <p:txBody>
          <a:bodyPr>
            <a:spAutoFit/>
          </a:bodyPr>
          <a:lstStyle/>
          <a:p>
            <a:pPr eaLnBrk="0" hangingPunct="0"/>
            <a:r>
              <a:rPr lang="pt-BR" altLang="de-DE" b="1">
                <a:solidFill>
                  <a:srgbClr val="FFFF00"/>
                </a:solidFill>
                <a:latin typeface="Comic Sans MS" pitchFamily="66" charset="0"/>
              </a:rPr>
              <a:t>“Off</a:t>
            </a:r>
            <a:r>
              <a:rPr lang="pt-BR" altLang="de-DE" b="1">
                <a:solidFill>
                  <a:srgbClr val="FFFF00"/>
                </a:solidFill>
              </a:rPr>
              <a:t> </a:t>
            </a:r>
            <a:r>
              <a:rPr lang="pt-BR" altLang="de-DE" b="1">
                <a:solidFill>
                  <a:srgbClr val="FFFF00"/>
                </a:solidFill>
                <a:latin typeface="Comic Sans MS" pitchFamily="66" charset="0"/>
              </a:rPr>
              <a:t>Season” Photo and Brix of Three Additional </a:t>
            </a:r>
          </a:p>
          <a:p>
            <a:pPr algn="ctr" eaLnBrk="0" hangingPunct="0"/>
            <a:r>
              <a:rPr lang="pt-BR" altLang="de-DE" b="1">
                <a:solidFill>
                  <a:srgbClr val="FFFF00"/>
                </a:solidFill>
                <a:latin typeface="Comic Sans MS" pitchFamily="66" charset="0"/>
              </a:rPr>
              <a:t>Sweet Sorghum Varieties to be Released in 2014                  (short daylength and cool nights)  </a:t>
            </a:r>
            <a:r>
              <a:rPr lang="pt-BR" altLang="de-DE" b="1">
                <a:solidFill>
                  <a:srgbClr val="FFFF00"/>
                </a:solidFill>
              </a:rPr>
              <a:t> </a:t>
            </a:r>
          </a:p>
        </p:txBody>
      </p:sp>
      <p:sp>
        <p:nvSpPr>
          <p:cNvPr id="23577" name="CaixaDeTexto 7"/>
          <p:cNvSpPr txBox="1">
            <a:spLocks noChangeArrowheads="1"/>
          </p:cNvSpPr>
          <p:nvPr/>
        </p:nvSpPr>
        <p:spPr bwMode="auto">
          <a:xfrm>
            <a:off x="8239125" y="6324600"/>
            <a:ext cx="444500" cy="400050"/>
          </a:xfrm>
          <a:prstGeom prst="rect">
            <a:avLst/>
          </a:prstGeom>
          <a:noFill/>
          <a:ln w="9525">
            <a:noFill/>
            <a:miter lim="800000"/>
            <a:headEnd/>
            <a:tailEnd/>
          </a:ln>
        </p:spPr>
        <p:txBody>
          <a:bodyPr wrap="none">
            <a:spAutoFit/>
          </a:bodyPr>
          <a:lstStyle/>
          <a:p>
            <a:pPr eaLnBrk="0" hangingPunct="0"/>
            <a:r>
              <a:rPr lang="pt-BR" altLang="de-DE" sz="2000" b="1">
                <a:solidFill>
                  <a:srgbClr val="008047"/>
                </a:solidFill>
                <a:latin typeface="Calibri" pitchFamily="34" charset="0"/>
              </a:rPr>
              <a:t>20</a:t>
            </a:r>
          </a:p>
        </p:txBody>
      </p:sp>
      <p:sp>
        <p:nvSpPr>
          <p:cNvPr id="23578" name="TextBox 6"/>
          <p:cNvSpPr txBox="1">
            <a:spLocks noChangeArrowheads="1"/>
          </p:cNvSpPr>
          <p:nvPr/>
        </p:nvSpPr>
        <p:spPr bwMode="auto">
          <a:xfrm>
            <a:off x="2195513" y="5157788"/>
            <a:ext cx="4302125" cy="460375"/>
          </a:xfrm>
          <a:prstGeom prst="rect">
            <a:avLst/>
          </a:prstGeom>
          <a:noFill/>
          <a:ln w="9525">
            <a:noFill/>
            <a:miter lim="800000"/>
            <a:headEnd/>
            <a:tailEnd/>
          </a:ln>
        </p:spPr>
        <p:txBody>
          <a:bodyPr wrap="none">
            <a:spAutoFit/>
          </a:bodyPr>
          <a:lstStyle/>
          <a:p>
            <a:pPr eaLnBrk="0" hangingPunct="0"/>
            <a:r>
              <a:rPr lang="pt-BR" altLang="de-DE" b="1">
                <a:solidFill>
                  <a:srgbClr val="FFFF00"/>
                </a:solidFill>
                <a:latin typeface="Comic Sans MS" pitchFamily="66" charset="0"/>
              </a:rPr>
              <a:t>Not sensitive to short days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Número de Slide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F05E366-09F7-4BAC-8AE4-12A147512412}" type="slidenum">
              <a:rPr lang="en-US" altLang="de-DE" sz="1400" b="1" smtClean="0">
                <a:solidFill>
                  <a:srgbClr val="008047"/>
                </a:solidFill>
                <a:latin typeface="Calibri" pitchFamily="34" charset="0"/>
              </a:rPr>
              <a:pPr>
                <a:defRPr/>
              </a:pPr>
              <a:t>23</a:t>
            </a:fld>
            <a:endParaRPr lang="en-US" altLang="de-DE" sz="1400" b="1" smtClean="0">
              <a:solidFill>
                <a:srgbClr val="008047"/>
              </a:solidFill>
              <a:latin typeface="Calibri" pitchFamily="34" charset="0"/>
            </a:endParaRPr>
          </a:p>
        </p:txBody>
      </p:sp>
      <p:sp>
        <p:nvSpPr>
          <p:cNvPr id="24579" name="CaixaDeTexto 4"/>
          <p:cNvSpPr txBox="1">
            <a:spLocks noChangeArrowheads="1"/>
          </p:cNvSpPr>
          <p:nvPr/>
        </p:nvSpPr>
        <p:spPr bwMode="auto">
          <a:xfrm>
            <a:off x="323850" y="1412875"/>
            <a:ext cx="8640763" cy="4400550"/>
          </a:xfrm>
          <a:prstGeom prst="rect">
            <a:avLst/>
          </a:prstGeom>
          <a:noFill/>
          <a:ln w="9525">
            <a:noFill/>
            <a:miter lim="800000"/>
            <a:headEnd/>
            <a:tailEnd/>
          </a:ln>
        </p:spPr>
        <p:txBody>
          <a:bodyPr>
            <a:spAutoFit/>
          </a:bodyPr>
          <a:lstStyle/>
          <a:p>
            <a:pPr eaLnBrk="0" hangingPunct="0"/>
            <a:r>
              <a:rPr lang="en-US" altLang="de-DE" sz="2800" b="1">
                <a:solidFill>
                  <a:srgbClr val="008047"/>
                </a:solidFill>
                <a:latin typeface="Comic Sans MS" pitchFamily="66" charset="0"/>
              </a:rPr>
              <a:t>Initially our objective to develop photosensitive (PS) high biomass yielding sorghum hybrids was to provide feedstock for 2</a:t>
            </a:r>
            <a:r>
              <a:rPr lang="en-US" altLang="de-DE" sz="2800" b="1" baseline="30000">
                <a:solidFill>
                  <a:srgbClr val="008047"/>
                </a:solidFill>
                <a:latin typeface="Comic Sans MS" pitchFamily="66" charset="0"/>
              </a:rPr>
              <a:t>nd</a:t>
            </a:r>
            <a:r>
              <a:rPr lang="en-US" altLang="de-DE" sz="2800" b="1">
                <a:solidFill>
                  <a:srgbClr val="008047"/>
                </a:solidFill>
                <a:latin typeface="Comic Sans MS" pitchFamily="66" charset="0"/>
              </a:rPr>
              <a:t> generation (G2) technology to produce ethanol.</a:t>
            </a:r>
          </a:p>
          <a:p>
            <a:pPr eaLnBrk="0" hangingPunct="0"/>
            <a:endParaRPr lang="en-US" altLang="de-DE" sz="2800" b="1">
              <a:solidFill>
                <a:srgbClr val="008047"/>
              </a:solidFill>
              <a:latin typeface="Comic Sans MS" pitchFamily="66" charset="0"/>
            </a:endParaRPr>
          </a:p>
          <a:p>
            <a:pPr eaLnBrk="0" hangingPunct="0"/>
            <a:r>
              <a:rPr lang="en-US" altLang="de-DE" sz="2800" b="1">
                <a:solidFill>
                  <a:srgbClr val="008047"/>
                </a:solidFill>
                <a:latin typeface="Comic Sans MS" pitchFamily="66" charset="0"/>
              </a:rPr>
              <a:t>There is a growing demand in Brazil for biomass feedstock similar to sugarcane and sorghum bagasse for burning to produce steam for industrial processes and for generating electricity.  </a:t>
            </a:r>
          </a:p>
        </p:txBody>
      </p:sp>
      <p:sp>
        <p:nvSpPr>
          <p:cNvPr id="24580" name="CaixaDeTexto 5"/>
          <p:cNvSpPr txBox="1">
            <a:spLocks noChangeArrowheads="1"/>
          </p:cNvSpPr>
          <p:nvPr/>
        </p:nvSpPr>
        <p:spPr bwMode="auto">
          <a:xfrm>
            <a:off x="1763713" y="115888"/>
            <a:ext cx="5203825" cy="647700"/>
          </a:xfrm>
          <a:prstGeom prst="rect">
            <a:avLst/>
          </a:prstGeom>
          <a:noFill/>
          <a:ln w="9525">
            <a:noFill/>
            <a:miter lim="800000"/>
            <a:headEnd/>
            <a:tailEnd/>
          </a:ln>
        </p:spPr>
        <p:txBody>
          <a:bodyPr wrap="none">
            <a:spAutoFit/>
          </a:bodyPr>
          <a:lstStyle/>
          <a:p>
            <a:pPr eaLnBrk="0" hangingPunct="0"/>
            <a:r>
              <a:rPr lang="en-US" altLang="de-DE" sz="3600" b="1">
                <a:solidFill>
                  <a:srgbClr val="008047"/>
                </a:solidFill>
                <a:latin typeface="Comic Sans MS" pitchFamily="66" charset="0"/>
              </a:rPr>
              <a:t>High Biomass Sorghum</a:t>
            </a:r>
          </a:p>
        </p:txBody>
      </p:sp>
      <p:cxnSp>
        <p:nvCxnSpPr>
          <p:cNvPr id="24581" name="Conector reto 7"/>
          <p:cNvCxnSpPr>
            <a:cxnSpLocks noChangeShapeType="1"/>
          </p:cNvCxnSpPr>
          <p:nvPr/>
        </p:nvCxnSpPr>
        <p:spPr bwMode="auto">
          <a:xfrm>
            <a:off x="0" y="836613"/>
            <a:ext cx="9144000" cy="0"/>
          </a:xfrm>
          <a:prstGeom prst="line">
            <a:avLst/>
          </a:prstGeom>
          <a:noFill/>
          <a:ln w="57150" algn="ctr">
            <a:solidFill>
              <a:srgbClr val="008047"/>
            </a:solidFill>
            <a:round/>
            <a:headEnd/>
            <a:tailEn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571536" y="0"/>
            <a:ext cx="9294162" cy="6235700"/>
            <a:chOff x="-396552" y="-63481"/>
            <a:chExt cx="9293726" cy="6235696"/>
          </a:xfrm>
        </p:grpSpPr>
        <p:sp>
          <p:nvSpPr>
            <p:cNvPr id="22" name="Retângulo 21"/>
            <p:cNvSpPr/>
            <p:nvPr/>
          </p:nvSpPr>
          <p:spPr>
            <a:xfrm>
              <a:off x="7238472" y="5943615"/>
              <a:ext cx="30478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grpSp>
          <p:nvGrpSpPr>
            <p:cNvPr id="3" name="Group 4"/>
            <p:cNvGrpSpPr>
              <a:grpSpLocks/>
            </p:cNvGrpSpPr>
            <p:nvPr/>
          </p:nvGrpSpPr>
          <p:grpSpPr bwMode="auto">
            <a:xfrm>
              <a:off x="246360" y="1205281"/>
              <a:ext cx="7286335" cy="4064000"/>
              <a:chOff x="10983056" y="18179855"/>
              <a:chExt cx="9318100" cy="4876801"/>
            </a:xfrm>
          </p:grpSpPr>
          <p:grpSp>
            <p:nvGrpSpPr>
              <p:cNvPr id="4" name="Group 288"/>
              <p:cNvGrpSpPr>
                <a:grpSpLocks/>
              </p:cNvGrpSpPr>
              <p:nvPr/>
            </p:nvGrpSpPr>
            <p:grpSpPr bwMode="auto">
              <a:xfrm>
                <a:off x="10983056" y="18179855"/>
                <a:ext cx="9318100" cy="4876801"/>
                <a:chOff x="10983056" y="18256055"/>
                <a:chExt cx="9318100" cy="4876801"/>
              </a:xfrm>
            </p:grpSpPr>
            <p:pic>
              <p:nvPicPr>
                <p:cNvPr id="25618" name="Picture 12"/>
                <p:cNvPicPr>
                  <a:picLocks noChangeAspect="1" noChangeArrowheads="1"/>
                </p:cNvPicPr>
                <p:nvPr/>
              </p:nvPicPr>
              <p:blipFill>
                <a:blip r:embed="rId3"/>
                <a:srcRect l="8057"/>
                <a:stretch>
                  <a:fillRect/>
                </a:stretch>
              </p:blipFill>
              <p:spPr bwMode="auto">
                <a:xfrm>
                  <a:off x="10983056" y="18256055"/>
                  <a:ext cx="9318100" cy="4876801"/>
                </a:xfrm>
                <a:prstGeom prst="rect">
                  <a:avLst/>
                </a:prstGeom>
                <a:noFill/>
                <a:ln w="9525">
                  <a:noFill/>
                  <a:miter lim="800000"/>
                  <a:headEnd/>
                  <a:tailEnd/>
                </a:ln>
              </p:spPr>
            </p:pic>
            <p:cxnSp>
              <p:nvCxnSpPr>
                <p:cNvPr id="25619" name="Straight Arrow Connector 18"/>
                <p:cNvCxnSpPr>
                  <a:cxnSpLocks noChangeShapeType="1"/>
                </p:cNvCxnSpPr>
                <p:nvPr/>
              </p:nvCxnSpPr>
              <p:spPr bwMode="auto">
                <a:xfrm rot="5400000">
                  <a:off x="17587764" y="21564600"/>
                  <a:ext cx="457201" cy="1588"/>
                </a:xfrm>
                <a:prstGeom prst="straightConnector1">
                  <a:avLst/>
                </a:prstGeom>
                <a:noFill/>
                <a:ln w="38100" algn="ctr">
                  <a:solidFill>
                    <a:srgbClr val="030BA1"/>
                  </a:solidFill>
                  <a:round/>
                  <a:headEnd/>
                  <a:tailEnd type="arrow" w="med" len="med"/>
                </a:ln>
              </p:spPr>
            </p:cxnSp>
            <p:cxnSp>
              <p:nvCxnSpPr>
                <p:cNvPr id="25620" name="Straight Arrow Connector 18"/>
                <p:cNvCxnSpPr>
                  <a:cxnSpLocks noChangeShapeType="1"/>
                </p:cNvCxnSpPr>
                <p:nvPr/>
              </p:nvCxnSpPr>
              <p:spPr bwMode="auto">
                <a:xfrm rot="5400000" flipH="1" flipV="1">
                  <a:off x="18439458" y="22417881"/>
                  <a:ext cx="488951" cy="1588"/>
                </a:xfrm>
                <a:prstGeom prst="straightConnector1">
                  <a:avLst/>
                </a:prstGeom>
                <a:noFill/>
                <a:ln w="38100" algn="ctr">
                  <a:solidFill>
                    <a:srgbClr val="FF0000"/>
                  </a:solidFill>
                  <a:round/>
                  <a:headEnd/>
                  <a:tailEnd type="arrow" w="med" len="med"/>
                </a:ln>
              </p:spPr>
            </p:cxnSp>
            <p:grpSp>
              <p:nvGrpSpPr>
                <p:cNvPr id="5" name="Group 266"/>
                <p:cNvGrpSpPr>
                  <a:grpSpLocks/>
                </p:cNvGrpSpPr>
                <p:nvPr/>
              </p:nvGrpSpPr>
              <p:grpSpPr bwMode="auto">
                <a:xfrm>
                  <a:off x="13217255" y="22111096"/>
                  <a:ext cx="1511401" cy="900397"/>
                  <a:chOff x="13340917" y="21546797"/>
                  <a:chExt cx="1228158" cy="839854"/>
                </a:xfrm>
              </p:grpSpPr>
              <p:cxnSp>
                <p:nvCxnSpPr>
                  <p:cNvPr id="25630" name="Straight Arrow Connector 18"/>
                  <p:cNvCxnSpPr>
                    <a:cxnSpLocks noChangeShapeType="1"/>
                  </p:cNvCxnSpPr>
                  <p:nvPr/>
                </p:nvCxnSpPr>
                <p:spPr bwMode="auto">
                  <a:xfrm rot="5400000" flipH="1" flipV="1">
                    <a:off x="13622470" y="21790479"/>
                    <a:ext cx="488951" cy="1587"/>
                  </a:xfrm>
                  <a:prstGeom prst="straightConnector1">
                    <a:avLst/>
                  </a:prstGeom>
                  <a:noFill/>
                  <a:ln w="38100" algn="ctr">
                    <a:solidFill>
                      <a:srgbClr val="009900"/>
                    </a:solidFill>
                    <a:round/>
                    <a:headEnd/>
                    <a:tailEnd type="arrow" w="med" len="med"/>
                  </a:ln>
                </p:spPr>
              </p:cxnSp>
              <p:sp>
                <p:nvSpPr>
                  <p:cNvPr id="25631" name="Text Box 10"/>
                  <p:cNvSpPr txBox="1">
                    <a:spLocks noChangeArrowheads="1"/>
                  </p:cNvSpPr>
                  <p:nvPr/>
                </p:nvSpPr>
                <p:spPr bwMode="auto">
                  <a:xfrm>
                    <a:off x="13340917" y="21973254"/>
                    <a:ext cx="1228158" cy="413397"/>
                  </a:xfrm>
                  <a:prstGeom prst="rect">
                    <a:avLst/>
                  </a:prstGeom>
                  <a:noFill/>
                  <a:ln w="9525">
                    <a:noFill/>
                    <a:miter lim="800000"/>
                    <a:headEnd/>
                    <a:tailEnd/>
                  </a:ln>
                </p:spPr>
                <p:txBody>
                  <a:bodyPr>
                    <a:spAutoFit/>
                  </a:bodyPr>
                  <a:lstStyle/>
                  <a:p>
                    <a:pPr eaLnBrk="0" hangingPunct="0">
                      <a:spcBef>
                        <a:spcPct val="50000"/>
                      </a:spcBef>
                    </a:pPr>
                    <a:r>
                      <a:rPr lang="pt-BR" altLang="de-DE" sz="1800" b="1">
                        <a:solidFill>
                          <a:srgbClr val="008000"/>
                        </a:solidFill>
                        <a:latin typeface="Calibri" pitchFamily="34" charset="0"/>
                      </a:rPr>
                      <a:t>Planting</a:t>
                    </a:r>
                  </a:p>
                </p:txBody>
              </p:sp>
            </p:grpSp>
            <p:grpSp>
              <p:nvGrpSpPr>
                <p:cNvPr id="6" name="Group 270"/>
                <p:cNvGrpSpPr>
                  <a:grpSpLocks/>
                </p:cNvGrpSpPr>
                <p:nvPr/>
              </p:nvGrpSpPr>
              <p:grpSpPr bwMode="auto">
                <a:xfrm>
                  <a:off x="15653456" y="22019660"/>
                  <a:ext cx="1511401" cy="991832"/>
                  <a:chOff x="13153371" y="21461466"/>
                  <a:chExt cx="1228158" cy="925139"/>
                </a:xfrm>
              </p:grpSpPr>
              <p:cxnSp>
                <p:nvCxnSpPr>
                  <p:cNvPr id="25628" name="Straight Arrow Connector 18"/>
                  <p:cNvCxnSpPr>
                    <a:cxnSpLocks noChangeShapeType="1"/>
                  </p:cNvCxnSpPr>
                  <p:nvPr/>
                </p:nvCxnSpPr>
                <p:spPr bwMode="auto">
                  <a:xfrm rot="5400000" flipH="1" flipV="1">
                    <a:off x="13699965" y="21705147"/>
                    <a:ext cx="488950" cy="1587"/>
                  </a:xfrm>
                  <a:prstGeom prst="straightConnector1">
                    <a:avLst/>
                  </a:prstGeom>
                  <a:noFill/>
                  <a:ln w="38100" algn="ctr">
                    <a:solidFill>
                      <a:srgbClr val="009900"/>
                    </a:solidFill>
                    <a:round/>
                    <a:headEnd/>
                    <a:tailEnd type="arrow" w="med" len="med"/>
                  </a:ln>
                </p:spPr>
              </p:cxnSp>
              <p:sp>
                <p:nvSpPr>
                  <p:cNvPr id="25629" name="Text Box 10"/>
                  <p:cNvSpPr txBox="1">
                    <a:spLocks noChangeArrowheads="1"/>
                  </p:cNvSpPr>
                  <p:nvPr/>
                </p:nvSpPr>
                <p:spPr bwMode="auto">
                  <a:xfrm>
                    <a:off x="13153371" y="21973210"/>
                    <a:ext cx="1228158" cy="413395"/>
                  </a:xfrm>
                  <a:prstGeom prst="rect">
                    <a:avLst/>
                  </a:prstGeom>
                  <a:solidFill>
                    <a:schemeClr val="bg1"/>
                  </a:solidFill>
                  <a:ln w="9525">
                    <a:noFill/>
                    <a:miter lim="800000"/>
                    <a:headEnd/>
                    <a:tailEnd/>
                  </a:ln>
                </p:spPr>
                <p:txBody>
                  <a:bodyPr>
                    <a:spAutoFit/>
                  </a:bodyPr>
                  <a:lstStyle/>
                  <a:p>
                    <a:pPr eaLnBrk="0" hangingPunct="0">
                      <a:spcBef>
                        <a:spcPct val="50000"/>
                      </a:spcBef>
                    </a:pPr>
                    <a:r>
                      <a:rPr lang="pt-BR" altLang="de-DE" sz="1800" b="1">
                        <a:solidFill>
                          <a:srgbClr val="008047"/>
                        </a:solidFill>
                        <a:latin typeface="Calibri" pitchFamily="34" charset="0"/>
                      </a:rPr>
                      <a:t>Planting</a:t>
                    </a:r>
                  </a:p>
                </p:txBody>
              </p:sp>
            </p:grpSp>
            <p:cxnSp>
              <p:nvCxnSpPr>
                <p:cNvPr id="25623" name="Straight Arrow Connector 18"/>
                <p:cNvCxnSpPr>
                  <a:cxnSpLocks noChangeShapeType="1"/>
                </p:cNvCxnSpPr>
                <p:nvPr/>
              </p:nvCxnSpPr>
              <p:spPr bwMode="auto">
                <a:xfrm rot="5400000" flipH="1" flipV="1">
                  <a:off x="16885296" y="22174045"/>
                  <a:ext cx="488951" cy="1588"/>
                </a:xfrm>
                <a:prstGeom prst="straightConnector1">
                  <a:avLst/>
                </a:prstGeom>
                <a:noFill/>
                <a:ln w="38100" algn="ctr">
                  <a:solidFill>
                    <a:srgbClr val="0000CC"/>
                  </a:solidFill>
                  <a:round/>
                  <a:headEnd/>
                  <a:tailEnd type="arrow" w="med" len="med"/>
                </a:ln>
              </p:spPr>
            </p:cxnSp>
            <p:sp>
              <p:nvSpPr>
                <p:cNvPr id="25624" name="Text Box 10"/>
                <p:cNvSpPr txBox="1">
                  <a:spLocks noChangeArrowheads="1"/>
                </p:cNvSpPr>
                <p:nvPr/>
              </p:nvSpPr>
              <p:spPr bwMode="auto">
                <a:xfrm>
                  <a:off x="17310074" y="20878799"/>
                  <a:ext cx="1726224" cy="443199"/>
                </a:xfrm>
                <a:prstGeom prst="rect">
                  <a:avLst/>
                </a:prstGeom>
                <a:noFill/>
                <a:ln w="9525">
                  <a:noFill/>
                  <a:miter lim="800000"/>
                  <a:headEnd/>
                  <a:tailEnd/>
                </a:ln>
              </p:spPr>
              <p:txBody>
                <a:bodyPr>
                  <a:spAutoFit/>
                </a:bodyPr>
                <a:lstStyle/>
                <a:p>
                  <a:pPr algn="ctr" eaLnBrk="0" hangingPunct="0">
                    <a:spcBef>
                      <a:spcPct val="50000"/>
                    </a:spcBef>
                  </a:pPr>
                  <a:r>
                    <a:rPr lang="pt-BR" altLang="de-DE" sz="1800" b="1">
                      <a:solidFill>
                        <a:srgbClr val="030BA1"/>
                      </a:solidFill>
                      <a:latin typeface="Calibri" pitchFamily="34" charset="0"/>
                    </a:rPr>
                    <a:t>Flowering</a:t>
                  </a:r>
                </a:p>
              </p:txBody>
            </p:sp>
            <p:cxnSp>
              <p:nvCxnSpPr>
                <p:cNvPr id="18" name="Straight Arrow Connector 17"/>
                <p:cNvCxnSpPr/>
                <p:nvPr/>
              </p:nvCxnSpPr>
              <p:spPr>
                <a:xfrm>
                  <a:off x="14483637" y="22751435"/>
                  <a:ext cx="1169322" cy="1904"/>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26" name="Text Box 10"/>
                <p:cNvSpPr txBox="1">
                  <a:spLocks noChangeArrowheads="1"/>
                </p:cNvSpPr>
                <p:nvPr/>
              </p:nvSpPr>
              <p:spPr bwMode="auto">
                <a:xfrm>
                  <a:off x="16822833" y="22296126"/>
                  <a:ext cx="1559169" cy="775597"/>
                </a:xfrm>
                <a:prstGeom prst="rect">
                  <a:avLst/>
                </a:prstGeom>
                <a:solidFill>
                  <a:schemeClr val="bg1"/>
                </a:solidFill>
                <a:ln w="9525">
                  <a:noFill/>
                  <a:miter lim="800000"/>
                  <a:headEnd/>
                  <a:tailEnd/>
                </a:ln>
              </p:spPr>
              <p:txBody>
                <a:bodyPr>
                  <a:spAutoFit/>
                </a:bodyPr>
                <a:lstStyle/>
                <a:p>
                  <a:pPr eaLnBrk="0" hangingPunct="0">
                    <a:spcBef>
                      <a:spcPct val="50000"/>
                    </a:spcBef>
                  </a:pPr>
                  <a:r>
                    <a:rPr lang="pt-BR" altLang="de-DE" sz="1800" b="1">
                      <a:solidFill>
                        <a:srgbClr val="03055D"/>
                      </a:solidFill>
                      <a:latin typeface="Calibri" pitchFamily="34" charset="0"/>
                    </a:rPr>
                    <a:t>  Floral Induction</a:t>
                  </a:r>
                </a:p>
              </p:txBody>
            </p:sp>
            <p:sp>
              <p:nvSpPr>
                <p:cNvPr id="25627" name="Text Box 10"/>
                <p:cNvSpPr txBox="1">
                  <a:spLocks noChangeArrowheads="1"/>
                </p:cNvSpPr>
                <p:nvPr/>
              </p:nvSpPr>
              <p:spPr bwMode="auto">
                <a:xfrm>
                  <a:off x="18691714" y="22674267"/>
                  <a:ext cx="1428750" cy="443199"/>
                </a:xfrm>
                <a:prstGeom prst="rect">
                  <a:avLst/>
                </a:prstGeom>
                <a:solidFill>
                  <a:schemeClr val="bg1"/>
                </a:solidFill>
                <a:ln w="9525">
                  <a:noFill/>
                  <a:miter lim="800000"/>
                  <a:headEnd/>
                  <a:tailEnd/>
                </a:ln>
              </p:spPr>
              <p:txBody>
                <a:bodyPr>
                  <a:spAutoFit/>
                </a:bodyPr>
                <a:lstStyle/>
                <a:p>
                  <a:pPr eaLnBrk="0" hangingPunct="0">
                    <a:spcBef>
                      <a:spcPct val="50000"/>
                    </a:spcBef>
                  </a:pPr>
                  <a:r>
                    <a:rPr lang="pt-BR" altLang="de-DE" sz="1800" b="1">
                      <a:solidFill>
                        <a:srgbClr val="FF0000"/>
                      </a:solidFill>
                      <a:latin typeface="Calibri" pitchFamily="34" charset="0"/>
                    </a:rPr>
                    <a:t>Harvest</a:t>
                  </a:r>
                  <a:r>
                    <a:rPr lang="pt-BR" altLang="de-DE" sz="1800" b="1">
                      <a:solidFill>
                        <a:srgbClr val="008000"/>
                      </a:solidFill>
                      <a:latin typeface="Calibri" pitchFamily="34" charset="0"/>
                    </a:rPr>
                    <a:t> </a:t>
                  </a:r>
                </a:p>
              </p:txBody>
            </p:sp>
          </p:grpSp>
          <p:sp>
            <p:nvSpPr>
              <p:cNvPr id="7" name="Rectangle 6"/>
              <p:cNvSpPr/>
              <p:nvPr/>
            </p:nvSpPr>
            <p:spPr>
              <a:xfrm>
                <a:off x="11581291" y="18288022"/>
                <a:ext cx="8611571"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a:p>
            </p:txBody>
          </p:sp>
        </p:grpSp>
        <p:sp>
          <p:nvSpPr>
            <p:cNvPr id="25609" name="TextBox 23"/>
            <p:cNvSpPr txBox="1">
              <a:spLocks noChangeArrowheads="1"/>
            </p:cNvSpPr>
            <p:nvPr/>
          </p:nvSpPr>
          <p:spPr bwMode="auto">
            <a:xfrm>
              <a:off x="-396552" y="-63481"/>
              <a:ext cx="9143999" cy="1077218"/>
            </a:xfrm>
            <a:prstGeom prst="rect">
              <a:avLst/>
            </a:prstGeom>
            <a:noFill/>
            <a:ln w="9525">
              <a:noFill/>
              <a:miter lim="800000"/>
              <a:headEnd/>
              <a:tailEnd/>
            </a:ln>
          </p:spPr>
          <p:txBody>
            <a:bodyPr>
              <a:spAutoFit/>
            </a:bodyPr>
            <a:lstStyle/>
            <a:p>
              <a:pPr algn="ctr" eaLnBrk="0" hangingPunct="0"/>
              <a:r>
                <a:rPr lang="en-US" altLang="de-DE" sz="3200" b="1">
                  <a:solidFill>
                    <a:srgbClr val="008047"/>
                  </a:solidFill>
                  <a:latin typeface="Comic Sans MS" pitchFamily="66" charset="0"/>
                </a:rPr>
                <a:t>Development of </a:t>
              </a:r>
              <a:r>
                <a:rPr lang="en-US" altLang="de-DE" sz="3200" b="1" u="sng">
                  <a:solidFill>
                    <a:srgbClr val="008047"/>
                  </a:solidFill>
                  <a:latin typeface="Comic Sans MS" pitchFamily="66" charset="0"/>
                </a:rPr>
                <a:t>Photosensitive*</a:t>
              </a:r>
              <a:r>
                <a:rPr lang="en-US" altLang="de-DE" sz="3200" b="1">
                  <a:solidFill>
                    <a:srgbClr val="008047"/>
                  </a:solidFill>
                  <a:latin typeface="Comic Sans MS" pitchFamily="66" charset="0"/>
                </a:rPr>
                <a:t> Sorghum (PS) Hybrids  for Biomass Production</a:t>
              </a:r>
            </a:p>
          </p:txBody>
        </p:sp>
        <p:sp>
          <p:nvSpPr>
            <p:cNvPr id="25" name="Rectangle 24"/>
            <p:cNvSpPr/>
            <p:nvPr/>
          </p:nvSpPr>
          <p:spPr>
            <a:xfrm>
              <a:off x="1611059" y="2420955"/>
              <a:ext cx="792125" cy="468312"/>
            </a:xfrm>
            <a:prstGeom prst="rect">
              <a:avLst/>
            </a:prstGeom>
            <a:solidFill>
              <a:srgbClr val="B5BF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6" name="Rectangle 25"/>
            <p:cNvSpPr/>
            <p:nvPr/>
          </p:nvSpPr>
          <p:spPr>
            <a:xfrm>
              <a:off x="3949336" y="2514617"/>
              <a:ext cx="1752518" cy="152400"/>
            </a:xfrm>
            <a:prstGeom prst="rect">
              <a:avLst/>
            </a:prstGeom>
            <a:solidFill>
              <a:srgbClr val="B5BF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7" name="Rectangle 26"/>
            <p:cNvSpPr/>
            <p:nvPr/>
          </p:nvSpPr>
          <p:spPr>
            <a:xfrm>
              <a:off x="5269547" y="2438417"/>
              <a:ext cx="1295339" cy="457200"/>
            </a:xfrm>
            <a:prstGeom prst="rect">
              <a:avLst/>
            </a:prstGeom>
            <a:solidFill>
              <a:srgbClr val="B5BF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613" name="TextBox 30"/>
            <p:cNvSpPr txBox="1">
              <a:spLocks noChangeArrowheads="1"/>
            </p:cNvSpPr>
            <p:nvPr/>
          </p:nvSpPr>
          <p:spPr bwMode="auto">
            <a:xfrm>
              <a:off x="3429001" y="4429479"/>
              <a:ext cx="1178528" cy="369332"/>
            </a:xfrm>
            <a:prstGeom prst="rect">
              <a:avLst/>
            </a:prstGeom>
            <a:solidFill>
              <a:schemeClr val="bg1"/>
            </a:solidFill>
            <a:ln w="9525">
              <a:noFill/>
              <a:miter lim="800000"/>
              <a:headEnd/>
              <a:tailEnd/>
            </a:ln>
          </p:spPr>
          <p:txBody>
            <a:bodyPr wrap="none">
              <a:spAutoFit/>
            </a:bodyPr>
            <a:lstStyle/>
            <a:p>
              <a:pPr eaLnBrk="0" hangingPunct="0"/>
              <a:r>
                <a:rPr lang="en-US" altLang="de-DE" sz="1600" b="1"/>
                <a:t>Month </a:t>
              </a:r>
              <a:r>
                <a:rPr lang="en-US" altLang="de-DE"/>
                <a:t>     </a:t>
              </a:r>
            </a:p>
          </p:txBody>
        </p:sp>
        <p:sp>
          <p:nvSpPr>
            <p:cNvPr id="25614" name="TextBox 37"/>
            <p:cNvSpPr txBox="1">
              <a:spLocks noChangeArrowheads="1"/>
            </p:cNvSpPr>
            <p:nvPr/>
          </p:nvSpPr>
          <p:spPr bwMode="auto">
            <a:xfrm>
              <a:off x="685800" y="1752600"/>
              <a:ext cx="304800" cy="2308324"/>
            </a:xfrm>
            <a:prstGeom prst="rect">
              <a:avLst/>
            </a:prstGeom>
            <a:solidFill>
              <a:schemeClr val="bg1"/>
            </a:solidFill>
            <a:ln w="9525">
              <a:noFill/>
              <a:miter lim="800000"/>
              <a:headEnd/>
              <a:tailEnd/>
            </a:ln>
          </p:spPr>
          <p:txBody>
            <a:bodyPr>
              <a:spAutoFit/>
            </a:bodyPr>
            <a:lstStyle/>
            <a:p>
              <a:pPr eaLnBrk="0" hangingPunct="0"/>
              <a:r>
                <a:rPr lang="en-US" altLang="de-DE" sz="1600" b="1">
                  <a:latin typeface="Calibri" pitchFamily="34" charset="0"/>
                  <a:ea typeface="Calibri" pitchFamily="34" charset="0"/>
                  <a:cs typeface="Calibri" pitchFamily="34" charset="0"/>
                </a:rPr>
                <a:t>Daylengt</a:t>
              </a:r>
              <a:r>
                <a:rPr lang="en-US" altLang="de-DE" sz="1600" b="1"/>
                <a:t>h</a:t>
              </a:r>
            </a:p>
          </p:txBody>
        </p:sp>
        <p:pic>
          <p:nvPicPr>
            <p:cNvPr id="25615" name="Picture 5"/>
            <p:cNvPicPr>
              <a:picLocks noChangeAspect="1" noChangeArrowheads="1"/>
            </p:cNvPicPr>
            <p:nvPr/>
          </p:nvPicPr>
          <p:blipFill>
            <a:blip r:embed="rId4"/>
            <a:srcRect/>
            <a:stretch>
              <a:fillRect/>
            </a:stretch>
          </p:blipFill>
          <p:spPr bwMode="auto">
            <a:xfrm>
              <a:off x="6461175" y="1495702"/>
              <a:ext cx="2435999" cy="3450998"/>
            </a:xfrm>
            <a:prstGeom prst="rect">
              <a:avLst/>
            </a:prstGeom>
            <a:noFill/>
            <a:ln w="9525">
              <a:noFill/>
              <a:miter lim="800000"/>
              <a:headEnd/>
              <a:tailEnd/>
            </a:ln>
          </p:spPr>
        </p:pic>
      </p:grpSp>
      <p:cxnSp>
        <p:nvCxnSpPr>
          <p:cNvPr id="25603" name="Conector reto 29"/>
          <p:cNvCxnSpPr>
            <a:cxnSpLocks noChangeShapeType="1"/>
          </p:cNvCxnSpPr>
          <p:nvPr/>
        </p:nvCxnSpPr>
        <p:spPr bwMode="auto">
          <a:xfrm>
            <a:off x="0" y="1484313"/>
            <a:ext cx="9178925" cy="33337"/>
          </a:xfrm>
          <a:prstGeom prst="line">
            <a:avLst/>
          </a:prstGeom>
          <a:noFill/>
          <a:ln w="38100" algn="ctr">
            <a:solidFill>
              <a:srgbClr val="008047"/>
            </a:solidFill>
            <a:round/>
            <a:headEnd/>
            <a:tailEnd/>
          </a:ln>
          <a:effectLst/>
        </p:spPr>
      </p:cxnSp>
      <p:sp>
        <p:nvSpPr>
          <p:cNvPr id="25604" name="CaixaDeTexto 1"/>
          <p:cNvSpPr txBox="1">
            <a:spLocks noChangeArrowheads="1"/>
          </p:cNvSpPr>
          <p:nvPr/>
        </p:nvSpPr>
        <p:spPr bwMode="auto">
          <a:xfrm>
            <a:off x="654050" y="5291138"/>
            <a:ext cx="7835900" cy="400050"/>
          </a:xfrm>
          <a:prstGeom prst="rect">
            <a:avLst/>
          </a:prstGeom>
          <a:noFill/>
          <a:ln w="9525">
            <a:noFill/>
            <a:miter lim="800000"/>
            <a:headEnd/>
            <a:tailEnd/>
          </a:ln>
        </p:spPr>
        <p:txBody>
          <a:bodyPr wrap="none">
            <a:spAutoFit/>
          </a:bodyPr>
          <a:lstStyle/>
          <a:p>
            <a:pPr eaLnBrk="0" hangingPunct="0"/>
            <a:r>
              <a:rPr lang="en-US" altLang="de-DE" sz="1800" b="1">
                <a:latin typeface="Calibri" pitchFamily="34" charset="0"/>
                <a:ea typeface="Calibri" pitchFamily="34" charset="0"/>
                <a:cs typeface="Calibri" pitchFamily="34" charset="0"/>
              </a:rPr>
              <a:t>* </a:t>
            </a:r>
            <a:r>
              <a:rPr lang="en-US" altLang="de-DE" sz="2000" b="1">
                <a:solidFill>
                  <a:srgbClr val="008047"/>
                </a:solidFill>
                <a:latin typeface="Comic Sans MS" pitchFamily="66" charset="0"/>
                <a:ea typeface="Calibri" pitchFamily="34" charset="0"/>
                <a:cs typeface="Calibri" pitchFamily="34" charset="0"/>
              </a:rPr>
              <a:t>Flowering induced with day length less than 12h and 15 min</a:t>
            </a:r>
          </a:p>
        </p:txBody>
      </p:sp>
      <p:sp>
        <p:nvSpPr>
          <p:cNvPr id="25605" name="Slide Number Placeholder 19"/>
          <p:cNvSpPr>
            <a:spLocks noGrp="1"/>
          </p:cNvSpPr>
          <p:nvPr>
            <p:ph type="sldNum" sz="quarter" idx="12"/>
          </p:nvPr>
        </p:nvSpPr>
        <p:spPr>
          <a:xfrm>
            <a:off x="6553200" y="6245225"/>
            <a:ext cx="2133600" cy="476250"/>
          </a:xfrm>
          <a:noFill/>
          <a:ln>
            <a:miter lim="800000"/>
            <a:headEnd/>
            <a:tailEnd/>
          </a:ln>
        </p:spPr>
        <p:txBody>
          <a:bodyPr/>
          <a:lstStyle/>
          <a:p>
            <a:fld id="{7D42FB6A-E8B9-4A76-A969-A4FDAF282B03}" type="slidenum">
              <a:rPr lang="fr-FR" altLang="de-DE" sz="2000" b="1" smtClean="0">
                <a:solidFill>
                  <a:srgbClr val="008649"/>
                </a:solidFill>
                <a:latin typeface="Calibri" pitchFamily="34" charset="0"/>
                <a:ea typeface="Calibri" pitchFamily="34" charset="0"/>
                <a:cs typeface="Calibri" pitchFamily="34" charset="0"/>
              </a:rPr>
              <a:pPr/>
              <a:t>24</a:t>
            </a:fld>
            <a:endParaRPr lang="fr-FR" altLang="de-DE" sz="2000" b="1" smtClean="0">
              <a:solidFill>
                <a:srgbClr val="008649"/>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179388" y="212725"/>
            <a:ext cx="8569325" cy="584200"/>
          </a:xfrm>
          <a:prstGeom prst="rect">
            <a:avLst/>
          </a:prstGeom>
          <a:noFill/>
          <a:ln w="9525">
            <a:noFill/>
            <a:miter lim="800000"/>
            <a:headEnd/>
            <a:tailEnd/>
          </a:ln>
        </p:spPr>
        <p:txBody>
          <a:bodyPr>
            <a:spAutoFit/>
          </a:bodyPr>
          <a:lstStyle/>
          <a:p>
            <a:pPr eaLnBrk="0" hangingPunct="0">
              <a:spcBef>
                <a:spcPct val="50000"/>
              </a:spcBef>
            </a:pPr>
            <a:r>
              <a:rPr lang="pt-BR" altLang="de-DE" sz="3200" b="1">
                <a:solidFill>
                  <a:srgbClr val="008649"/>
                </a:solidFill>
                <a:latin typeface="Comic Sans MS" pitchFamily="66" charset="0"/>
              </a:rPr>
              <a:t>Obtaining lignocellulosic sorghum hybrids</a:t>
            </a:r>
            <a:r>
              <a:rPr lang="pt-BR" altLang="de-DE" sz="3200">
                <a:solidFill>
                  <a:srgbClr val="008649"/>
                </a:solidFill>
                <a:latin typeface="Comic Sans MS" pitchFamily="66" charset="0"/>
              </a:rPr>
              <a:t> </a:t>
            </a:r>
            <a:endParaRPr lang="pt-BR" altLang="de-DE" sz="3200" b="1">
              <a:solidFill>
                <a:srgbClr val="008649"/>
              </a:solidFill>
              <a:latin typeface="Comic Sans MS" pitchFamily="66" charset="0"/>
            </a:endParaRPr>
          </a:p>
        </p:txBody>
      </p:sp>
      <p:pic>
        <p:nvPicPr>
          <p:cNvPr id="26627" name="Picture 13" descr="IMG_4039"/>
          <p:cNvPicPr>
            <a:picLocks noChangeAspect="1" noChangeArrowheads="1"/>
          </p:cNvPicPr>
          <p:nvPr/>
        </p:nvPicPr>
        <p:blipFill>
          <a:blip r:embed="rId2"/>
          <a:srcRect/>
          <a:stretch>
            <a:fillRect/>
          </a:stretch>
        </p:blipFill>
        <p:spPr bwMode="auto">
          <a:xfrm>
            <a:off x="4271963" y="3008313"/>
            <a:ext cx="3600450" cy="2700337"/>
          </a:xfrm>
          <a:prstGeom prst="rect">
            <a:avLst/>
          </a:prstGeom>
          <a:noFill/>
          <a:ln w="38100">
            <a:solidFill>
              <a:srgbClr val="FF6600"/>
            </a:solidFill>
            <a:miter lim="800000"/>
            <a:headEnd/>
            <a:tailEnd/>
          </a:ln>
        </p:spPr>
      </p:pic>
      <p:pic>
        <p:nvPicPr>
          <p:cNvPr id="26628" name="Picture 22" descr="DSC00712"/>
          <p:cNvPicPr>
            <a:picLocks noChangeAspect="1" noChangeArrowheads="1"/>
          </p:cNvPicPr>
          <p:nvPr/>
        </p:nvPicPr>
        <p:blipFill>
          <a:blip r:embed="rId3"/>
          <a:srcRect/>
          <a:stretch>
            <a:fillRect/>
          </a:stretch>
        </p:blipFill>
        <p:spPr bwMode="auto">
          <a:xfrm>
            <a:off x="528638" y="2990850"/>
            <a:ext cx="3600450" cy="2700338"/>
          </a:xfrm>
          <a:prstGeom prst="rect">
            <a:avLst/>
          </a:prstGeom>
          <a:noFill/>
          <a:ln w="38100">
            <a:solidFill>
              <a:srgbClr val="FF6600"/>
            </a:solidFill>
            <a:miter lim="800000"/>
            <a:headEnd/>
            <a:tailEnd/>
          </a:ln>
        </p:spPr>
      </p:pic>
      <p:sp>
        <p:nvSpPr>
          <p:cNvPr id="26629" name="Text Box 23"/>
          <p:cNvSpPr txBox="1">
            <a:spLocks noChangeArrowheads="1"/>
          </p:cNvSpPr>
          <p:nvPr/>
        </p:nvSpPr>
        <p:spPr bwMode="auto">
          <a:xfrm>
            <a:off x="887413" y="5980113"/>
            <a:ext cx="3059112" cy="457200"/>
          </a:xfrm>
          <a:prstGeom prst="rect">
            <a:avLst/>
          </a:prstGeom>
          <a:noFill/>
          <a:ln w="9525">
            <a:noFill/>
            <a:miter lim="800000"/>
            <a:headEnd/>
            <a:tailEnd/>
          </a:ln>
        </p:spPr>
        <p:txBody>
          <a:bodyPr>
            <a:spAutoFit/>
          </a:bodyPr>
          <a:lstStyle/>
          <a:p>
            <a:pPr algn="ctr" eaLnBrk="0" hangingPunct="0">
              <a:spcBef>
                <a:spcPct val="50000"/>
              </a:spcBef>
            </a:pPr>
            <a:r>
              <a:rPr lang="pt-BR" altLang="de-DE" b="1">
                <a:latin typeface="Comic Sans MS" pitchFamily="66" charset="0"/>
              </a:rPr>
              <a:t>Hand crossing </a:t>
            </a:r>
          </a:p>
        </p:txBody>
      </p:sp>
      <p:sp>
        <p:nvSpPr>
          <p:cNvPr id="26630" name="Text Box 24"/>
          <p:cNvSpPr txBox="1">
            <a:spLocks noChangeArrowheads="1"/>
          </p:cNvSpPr>
          <p:nvPr/>
        </p:nvSpPr>
        <p:spPr bwMode="auto">
          <a:xfrm>
            <a:off x="4811713" y="6038850"/>
            <a:ext cx="2520950" cy="457200"/>
          </a:xfrm>
          <a:prstGeom prst="rect">
            <a:avLst/>
          </a:prstGeom>
          <a:noFill/>
          <a:ln w="9525">
            <a:noFill/>
            <a:miter lim="800000"/>
            <a:headEnd/>
            <a:tailEnd/>
          </a:ln>
        </p:spPr>
        <p:txBody>
          <a:bodyPr>
            <a:spAutoFit/>
          </a:bodyPr>
          <a:lstStyle/>
          <a:p>
            <a:pPr algn="ctr" eaLnBrk="0" hangingPunct="0">
              <a:spcBef>
                <a:spcPct val="50000"/>
              </a:spcBef>
            </a:pPr>
            <a:r>
              <a:rPr lang="pt-BR" altLang="de-DE" b="1">
                <a:latin typeface="Comic Sans MS" pitchFamily="66" charset="0"/>
              </a:rPr>
              <a:t>Isolated Field </a:t>
            </a:r>
            <a:endParaRPr lang="pt-BR" altLang="de-DE" b="1"/>
          </a:p>
        </p:txBody>
      </p:sp>
      <p:sp>
        <p:nvSpPr>
          <p:cNvPr id="26631" name="TextBox 14"/>
          <p:cNvSpPr txBox="1">
            <a:spLocks noChangeArrowheads="1"/>
          </p:cNvSpPr>
          <p:nvPr/>
        </p:nvSpPr>
        <p:spPr bwMode="auto">
          <a:xfrm>
            <a:off x="323850" y="836613"/>
            <a:ext cx="7416800" cy="2246312"/>
          </a:xfrm>
          <a:prstGeom prst="rect">
            <a:avLst/>
          </a:prstGeom>
          <a:noFill/>
          <a:ln w="9525">
            <a:noFill/>
            <a:miter lim="800000"/>
            <a:headEnd/>
            <a:tailEnd/>
          </a:ln>
        </p:spPr>
        <p:txBody>
          <a:bodyPr>
            <a:spAutoFit/>
          </a:bodyPr>
          <a:lstStyle/>
          <a:p>
            <a:pPr algn="ctr" eaLnBrk="0" hangingPunct="0"/>
            <a:r>
              <a:rPr lang="en-US" altLang="de-DE" sz="2800" b="1">
                <a:solidFill>
                  <a:srgbClr val="008649"/>
                </a:solidFill>
                <a:latin typeface="Comic Sans MS" pitchFamily="66" charset="0"/>
              </a:rPr>
              <a:t>Window of opportunity where photo insensitive (PI) females flower (ma</a:t>
            </a:r>
            <a:r>
              <a:rPr lang="en-US" altLang="de-DE" sz="2800" b="1" baseline="-25000">
                <a:solidFill>
                  <a:srgbClr val="008649"/>
                </a:solidFill>
                <a:latin typeface="Comic Sans MS" pitchFamily="66" charset="0"/>
              </a:rPr>
              <a:t>1</a:t>
            </a:r>
            <a:r>
              <a:rPr lang="en-US" altLang="de-DE" sz="2800" b="1">
                <a:solidFill>
                  <a:srgbClr val="008649"/>
                </a:solidFill>
                <a:latin typeface="Comic Sans MS" pitchFamily="66" charset="0"/>
              </a:rPr>
              <a:t>ma</a:t>
            </a:r>
            <a:r>
              <a:rPr lang="en-US" altLang="de-DE" sz="2800" b="1" baseline="-25000">
                <a:solidFill>
                  <a:srgbClr val="008649"/>
                </a:solidFill>
                <a:latin typeface="Comic Sans MS" pitchFamily="66" charset="0"/>
              </a:rPr>
              <a:t>1</a:t>
            </a:r>
            <a:r>
              <a:rPr lang="en-US" altLang="de-DE" sz="2800" b="1">
                <a:solidFill>
                  <a:srgbClr val="008649"/>
                </a:solidFill>
                <a:latin typeface="Comic Sans MS" pitchFamily="66" charset="0"/>
              </a:rPr>
              <a:t>) at the same time as photosensitive (PS) R-lines (Ma</a:t>
            </a:r>
            <a:r>
              <a:rPr lang="en-US" altLang="de-DE" sz="2800" b="1" baseline="-25000">
                <a:solidFill>
                  <a:srgbClr val="008649"/>
                </a:solidFill>
                <a:latin typeface="Comic Sans MS" pitchFamily="66" charset="0"/>
              </a:rPr>
              <a:t>1</a:t>
            </a:r>
            <a:r>
              <a:rPr lang="en-US" altLang="de-DE" sz="2800" b="1">
                <a:solidFill>
                  <a:srgbClr val="008649"/>
                </a:solidFill>
                <a:latin typeface="Comic Sans MS" pitchFamily="66" charset="0"/>
              </a:rPr>
              <a:t>Ma</a:t>
            </a:r>
            <a:r>
              <a:rPr lang="en-US" altLang="de-DE" sz="2800" b="1" baseline="-25000">
                <a:solidFill>
                  <a:srgbClr val="008649"/>
                </a:solidFill>
                <a:latin typeface="Comic Sans MS" pitchFamily="66" charset="0"/>
              </a:rPr>
              <a:t>1</a:t>
            </a:r>
            <a:r>
              <a:rPr lang="en-US" altLang="de-DE" sz="2800" b="1">
                <a:solidFill>
                  <a:srgbClr val="008649"/>
                </a:solidFill>
                <a:latin typeface="Comic Sans MS" pitchFamily="66" charset="0"/>
              </a:rPr>
              <a:t>) to produce PS hybrids (Ma</a:t>
            </a:r>
            <a:r>
              <a:rPr lang="en-US" altLang="de-DE" sz="2800" b="1" baseline="-25000">
                <a:solidFill>
                  <a:srgbClr val="008649"/>
                </a:solidFill>
                <a:latin typeface="Comic Sans MS" pitchFamily="66" charset="0"/>
              </a:rPr>
              <a:t>1</a:t>
            </a:r>
            <a:r>
              <a:rPr lang="en-US" altLang="de-DE" sz="2800" b="1">
                <a:solidFill>
                  <a:srgbClr val="008649"/>
                </a:solidFill>
                <a:latin typeface="Comic Sans MS" pitchFamily="66" charset="0"/>
              </a:rPr>
              <a:t>ma</a:t>
            </a:r>
            <a:r>
              <a:rPr lang="en-US" altLang="de-DE" sz="2800" b="1" baseline="-25000">
                <a:solidFill>
                  <a:srgbClr val="008649"/>
                </a:solidFill>
                <a:latin typeface="Comic Sans MS" pitchFamily="66" charset="0"/>
              </a:rPr>
              <a:t>1</a:t>
            </a:r>
            <a:r>
              <a:rPr lang="en-US" altLang="de-DE" sz="2800" b="1">
                <a:solidFill>
                  <a:srgbClr val="008649"/>
                </a:solidFill>
                <a:latin typeface="Comic Sans MS" pitchFamily="66" charset="0"/>
              </a:rPr>
              <a:t>) </a:t>
            </a:r>
            <a:r>
              <a:rPr lang="en-US" altLang="de-DE" sz="2800" b="1">
                <a:solidFill>
                  <a:srgbClr val="C00000"/>
                </a:solidFill>
                <a:latin typeface="Comic Sans MS" pitchFamily="66" charset="0"/>
              </a:rPr>
              <a:t>(March – April Planting)</a:t>
            </a:r>
          </a:p>
        </p:txBody>
      </p:sp>
      <p:sp>
        <p:nvSpPr>
          <p:cNvPr id="26632" name="Text Box 13"/>
          <p:cNvSpPr txBox="1">
            <a:spLocks noChangeArrowheads="1"/>
          </p:cNvSpPr>
          <p:nvPr/>
        </p:nvSpPr>
        <p:spPr bwMode="auto">
          <a:xfrm>
            <a:off x="6938963" y="5449888"/>
            <a:ext cx="1058862" cy="339725"/>
          </a:xfrm>
          <a:prstGeom prst="rect">
            <a:avLst/>
          </a:prstGeom>
          <a:solidFill>
            <a:srgbClr val="EAEAEA"/>
          </a:solidFill>
          <a:ln w="9525">
            <a:noFill/>
            <a:miter lim="800000"/>
            <a:headEnd/>
            <a:tailEnd/>
          </a:ln>
        </p:spPr>
        <p:txBody>
          <a:bodyPr>
            <a:spAutoFit/>
          </a:bodyPr>
          <a:lstStyle/>
          <a:p>
            <a:pPr algn="ctr" eaLnBrk="0" hangingPunct="0"/>
            <a:r>
              <a:rPr lang="pt-BR" altLang="de-DE" sz="1600" b="1">
                <a:latin typeface="Calibri" pitchFamily="34" charset="0"/>
              </a:rPr>
              <a:t>PS R line</a:t>
            </a:r>
          </a:p>
        </p:txBody>
      </p:sp>
      <p:sp>
        <p:nvSpPr>
          <p:cNvPr id="26633" name="Text Box 13"/>
          <p:cNvSpPr txBox="1">
            <a:spLocks noChangeArrowheads="1"/>
          </p:cNvSpPr>
          <p:nvPr/>
        </p:nvSpPr>
        <p:spPr bwMode="auto">
          <a:xfrm>
            <a:off x="4354513" y="5489575"/>
            <a:ext cx="2222500" cy="338138"/>
          </a:xfrm>
          <a:prstGeom prst="rect">
            <a:avLst/>
          </a:prstGeom>
          <a:solidFill>
            <a:srgbClr val="EAEAEA"/>
          </a:solidFill>
          <a:ln w="9525">
            <a:noFill/>
            <a:miter lim="800000"/>
            <a:headEnd/>
            <a:tailEnd/>
          </a:ln>
        </p:spPr>
        <p:txBody>
          <a:bodyPr>
            <a:spAutoFit/>
          </a:bodyPr>
          <a:lstStyle/>
          <a:p>
            <a:pPr algn="ctr" eaLnBrk="0" hangingPunct="0"/>
            <a:r>
              <a:rPr lang="pt-BR" altLang="de-DE" sz="1600" b="1">
                <a:latin typeface="Calibri" pitchFamily="34" charset="0"/>
              </a:rPr>
              <a:t>Male steril  PI A-lines </a:t>
            </a:r>
          </a:p>
        </p:txBody>
      </p:sp>
      <p:sp>
        <p:nvSpPr>
          <p:cNvPr id="26634" name="Line 15"/>
          <p:cNvSpPr>
            <a:spLocks noChangeShapeType="1"/>
          </p:cNvSpPr>
          <p:nvPr/>
        </p:nvSpPr>
        <p:spPr bwMode="auto">
          <a:xfrm flipV="1">
            <a:off x="6792913" y="5403850"/>
            <a:ext cx="1066800" cy="0"/>
          </a:xfrm>
          <a:prstGeom prst="line">
            <a:avLst/>
          </a:prstGeom>
          <a:noFill/>
          <a:ln w="57150">
            <a:solidFill>
              <a:srgbClr val="FF0000"/>
            </a:solidFill>
            <a:round/>
            <a:headEnd/>
            <a:tailEnd/>
          </a:ln>
        </p:spPr>
        <p:txBody>
          <a:bodyPr/>
          <a:lstStyle/>
          <a:p>
            <a:endParaRPr lang="fr-FR"/>
          </a:p>
        </p:txBody>
      </p:sp>
      <p:sp>
        <p:nvSpPr>
          <p:cNvPr id="26635" name="Line 15"/>
          <p:cNvSpPr>
            <a:spLocks noChangeShapeType="1"/>
          </p:cNvSpPr>
          <p:nvPr/>
        </p:nvSpPr>
        <p:spPr bwMode="auto">
          <a:xfrm>
            <a:off x="4343400" y="5480050"/>
            <a:ext cx="2378075" cy="9525"/>
          </a:xfrm>
          <a:prstGeom prst="line">
            <a:avLst/>
          </a:prstGeom>
          <a:noFill/>
          <a:ln w="57150">
            <a:solidFill>
              <a:srgbClr val="FF0000"/>
            </a:solidFill>
            <a:round/>
            <a:headEnd/>
            <a:tailEnd/>
          </a:ln>
        </p:spPr>
        <p:txBody>
          <a:bodyPr/>
          <a:lstStyle/>
          <a:p>
            <a:endParaRPr lang="fr-FR"/>
          </a:p>
        </p:txBody>
      </p:sp>
      <p:cxnSp>
        <p:nvCxnSpPr>
          <p:cNvPr id="27" name="Straight Connector 26"/>
          <p:cNvCxnSpPr>
            <a:endCxn id="26635" idx="0"/>
          </p:cNvCxnSpPr>
          <p:nvPr/>
        </p:nvCxnSpPr>
        <p:spPr>
          <a:xfrm rot="5400000">
            <a:off x="4162425" y="5297488"/>
            <a:ext cx="363537"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538913" y="5297488"/>
            <a:ext cx="363537"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684169" y="5225257"/>
            <a:ext cx="365125"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617619" y="5225257"/>
            <a:ext cx="365125"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640" name="Slide Number Placeholder 19"/>
          <p:cNvSpPr txBox="1">
            <a:spLocks/>
          </p:cNvSpPr>
          <p:nvPr/>
        </p:nvSpPr>
        <p:spPr bwMode="auto">
          <a:xfrm>
            <a:off x="7010400" y="6508750"/>
            <a:ext cx="2133600" cy="476250"/>
          </a:xfrm>
          <a:prstGeom prst="rect">
            <a:avLst/>
          </a:prstGeom>
          <a:noFill/>
          <a:ln w="9525">
            <a:noFill/>
            <a:miter lim="800000"/>
            <a:headEnd/>
            <a:tailEnd/>
          </a:ln>
        </p:spPr>
        <p:txBody>
          <a:bodyPr/>
          <a:lstStyle/>
          <a:p>
            <a:pPr algn="r" eaLnBrk="0" hangingPunct="0"/>
            <a:fld id="{231C95EB-E600-4093-8B1E-96A768323C89}" type="slidenum">
              <a:rPr lang="fr-FR" altLang="de-DE" sz="2000" b="1">
                <a:solidFill>
                  <a:srgbClr val="008649"/>
                </a:solidFill>
                <a:latin typeface="Arial" pitchFamily="34" charset="0"/>
              </a:rPr>
              <a:pPr algn="r" eaLnBrk="0" hangingPunct="0"/>
              <a:t>25</a:t>
            </a:fld>
            <a:endParaRPr lang="fr-FR" altLang="de-DE" sz="2000" b="1">
              <a:solidFill>
                <a:srgbClr val="008649"/>
              </a:solidFill>
              <a:latin typeface="Arial" pitchFamily="34" charset="0"/>
            </a:endParaRPr>
          </a:p>
        </p:txBody>
      </p:sp>
      <p:sp>
        <p:nvSpPr>
          <p:cNvPr id="26641" name="TextBox 17"/>
          <p:cNvSpPr txBox="1">
            <a:spLocks noChangeArrowheads="1"/>
          </p:cNvSpPr>
          <p:nvPr/>
        </p:nvSpPr>
        <p:spPr bwMode="auto">
          <a:xfrm>
            <a:off x="4522788" y="3036888"/>
            <a:ext cx="1481137" cy="461962"/>
          </a:xfrm>
          <a:prstGeom prst="rect">
            <a:avLst/>
          </a:prstGeom>
          <a:solidFill>
            <a:schemeClr val="tx1"/>
          </a:solidFill>
          <a:ln w="9525">
            <a:noFill/>
            <a:miter lim="800000"/>
            <a:headEnd/>
            <a:tailEnd/>
          </a:ln>
        </p:spPr>
        <p:txBody>
          <a:bodyPr wrap="none">
            <a:spAutoFit/>
          </a:bodyPr>
          <a:lstStyle/>
          <a:p>
            <a:pPr eaLnBrk="0" hangingPunct="0"/>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a:t>
            </a:r>
            <a:endParaRPr lang="pt-BR" altLang="de-DE">
              <a:solidFill>
                <a:srgbClr val="FFFF00"/>
              </a:solidFill>
            </a:endParaRPr>
          </a:p>
        </p:txBody>
      </p:sp>
      <p:sp>
        <p:nvSpPr>
          <p:cNvPr id="26642" name="TextBox 21"/>
          <p:cNvSpPr txBox="1">
            <a:spLocks noChangeArrowheads="1"/>
          </p:cNvSpPr>
          <p:nvPr/>
        </p:nvSpPr>
        <p:spPr bwMode="auto">
          <a:xfrm>
            <a:off x="6372225" y="3044825"/>
            <a:ext cx="1547813" cy="461963"/>
          </a:xfrm>
          <a:prstGeom prst="rect">
            <a:avLst/>
          </a:prstGeom>
          <a:solidFill>
            <a:schemeClr val="tx1"/>
          </a:solidFill>
          <a:ln w="9525">
            <a:noFill/>
            <a:miter lim="800000"/>
            <a:headEnd/>
            <a:tailEnd/>
          </a:ln>
        </p:spPr>
        <p:txBody>
          <a:bodyPr wrap="none">
            <a:spAutoFit/>
          </a:bodyPr>
          <a:lstStyle/>
          <a:p>
            <a:pPr eaLnBrk="0" hangingPunct="0"/>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a:t>
            </a:r>
            <a:endParaRPr lang="pt-BR" altLang="de-DE">
              <a:solidFill>
                <a:srgbClr val="FFFF00"/>
              </a:solidFill>
            </a:endParaRPr>
          </a:p>
        </p:txBody>
      </p:sp>
      <p:sp>
        <p:nvSpPr>
          <p:cNvPr id="26643" name="TextBox 22"/>
          <p:cNvSpPr txBox="1">
            <a:spLocks noChangeArrowheads="1"/>
          </p:cNvSpPr>
          <p:nvPr/>
        </p:nvSpPr>
        <p:spPr bwMode="auto">
          <a:xfrm>
            <a:off x="2411413" y="5084763"/>
            <a:ext cx="1479550" cy="461962"/>
          </a:xfrm>
          <a:prstGeom prst="rect">
            <a:avLst/>
          </a:prstGeom>
          <a:solidFill>
            <a:schemeClr val="tx1"/>
          </a:solidFill>
          <a:ln w="9525">
            <a:noFill/>
            <a:miter lim="800000"/>
            <a:headEnd/>
            <a:tailEnd/>
          </a:ln>
        </p:spPr>
        <p:txBody>
          <a:bodyPr wrap="none">
            <a:spAutoFit/>
          </a:bodyPr>
          <a:lstStyle/>
          <a:p>
            <a:pPr eaLnBrk="0" hangingPunct="0"/>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a:t>
            </a:r>
            <a:endParaRPr lang="pt-BR" altLang="de-DE">
              <a:solidFill>
                <a:srgbClr val="FFFF00"/>
              </a:solidFill>
            </a:endParaRPr>
          </a:p>
        </p:txBody>
      </p:sp>
      <p:sp>
        <p:nvSpPr>
          <p:cNvPr id="26644" name="TextBox 24"/>
          <p:cNvSpPr txBox="1">
            <a:spLocks noChangeArrowheads="1"/>
          </p:cNvSpPr>
          <p:nvPr/>
        </p:nvSpPr>
        <p:spPr bwMode="auto">
          <a:xfrm>
            <a:off x="1763713" y="2997200"/>
            <a:ext cx="1547812" cy="461963"/>
          </a:xfrm>
          <a:prstGeom prst="rect">
            <a:avLst/>
          </a:prstGeom>
          <a:solidFill>
            <a:schemeClr val="tx1"/>
          </a:solidFill>
          <a:ln w="9525">
            <a:noFill/>
            <a:miter lim="800000"/>
            <a:headEnd/>
            <a:tailEnd/>
          </a:ln>
        </p:spPr>
        <p:txBody>
          <a:bodyPr wrap="none">
            <a:spAutoFit/>
          </a:bodyPr>
          <a:lstStyle/>
          <a:p>
            <a:pPr eaLnBrk="0" hangingPunct="0"/>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a:t>
            </a:r>
            <a:endParaRPr lang="pt-BR" altLang="de-DE">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txBox="1">
            <a:spLocks noChangeArrowheads="1"/>
          </p:cNvSpPr>
          <p:nvPr/>
        </p:nvSpPr>
        <p:spPr bwMode="auto">
          <a:xfrm>
            <a:off x="539750" y="0"/>
            <a:ext cx="7451725" cy="1384300"/>
          </a:xfrm>
          <a:prstGeom prst="rect">
            <a:avLst/>
          </a:prstGeom>
          <a:noFill/>
          <a:ln w="9525">
            <a:noFill/>
            <a:miter lim="800000"/>
            <a:headEnd/>
            <a:tailEnd/>
          </a:ln>
        </p:spPr>
        <p:txBody>
          <a:bodyPr>
            <a:spAutoFit/>
          </a:bodyPr>
          <a:lstStyle/>
          <a:p>
            <a:pPr algn="ctr" eaLnBrk="0" hangingPunct="0">
              <a:spcBef>
                <a:spcPct val="50000"/>
              </a:spcBef>
            </a:pPr>
            <a:r>
              <a:rPr lang="pt-BR" altLang="de-DE" sz="2800" b="1">
                <a:solidFill>
                  <a:srgbClr val="008649"/>
                </a:solidFill>
                <a:latin typeface="Comic Sans MS" pitchFamily="66" charset="0"/>
              </a:rPr>
              <a:t>Evaluation lignocellulosic sorghum hybrids in Sete Lagoas, MG,   Brazil 2010/2011/2012/2013/2014 </a:t>
            </a:r>
          </a:p>
        </p:txBody>
      </p:sp>
      <p:pic>
        <p:nvPicPr>
          <p:cNvPr id="27651" name="Picture 15" descr="DSC03872"/>
          <p:cNvPicPr>
            <a:picLocks noChangeAspect="1" noChangeArrowheads="1"/>
          </p:cNvPicPr>
          <p:nvPr/>
        </p:nvPicPr>
        <p:blipFill>
          <a:blip r:embed="rId2"/>
          <a:srcRect/>
          <a:stretch>
            <a:fillRect/>
          </a:stretch>
        </p:blipFill>
        <p:spPr bwMode="auto">
          <a:xfrm>
            <a:off x="25407" y="1484313"/>
            <a:ext cx="5618163" cy="4214812"/>
          </a:xfrm>
          <a:prstGeom prst="rect">
            <a:avLst/>
          </a:prstGeom>
          <a:noFill/>
          <a:ln w="9525">
            <a:noFill/>
            <a:miter lim="800000"/>
            <a:headEnd/>
            <a:tailEnd/>
          </a:ln>
        </p:spPr>
      </p:pic>
      <p:pic>
        <p:nvPicPr>
          <p:cNvPr id="27652" name="Picture 16" descr="DSC03850"/>
          <p:cNvPicPr>
            <a:picLocks noChangeAspect="1" noChangeArrowheads="1"/>
          </p:cNvPicPr>
          <p:nvPr/>
        </p:nvPicPr>
        <p:blipFill>
          <a:blip r:embed="rId3"/>
          <a:srcRect/>
          <a:stretch>
            <a:fillRect/>
          </a:stretch>
        </p:blipFill>
        <p:spPr bwMode="auto">
          <a:xfrm>
            <a:off x="5705475" y="1484313"/>
            <a:ext cx="3241675" cy="4321175"/>
          </a:xfrm>
          <a:prstGeom prst="rect">
            <a:avLst/>
          </a:prstGeom>
          <a:noFill/>
          <a:ln w="9525">
            <a:noFill/>
            <a:miter lim="800000"/>
            <a:headEnd/>
            <a:tailEnd/>
          </a:ln>
        </p:spPr>
      </p:pic>
      <p:sp>
        <p:nvSpPr>
          <p:cNvPr id="27653" name="Text Box 18"/>
          <p:cNvSpPr txBox="1">
            <a:spLocks noChangeArrowheads="1"/>
          </p:cNvSpPr>
          <p:nvPr/>
        </p:nvSpPr>
        <p:spPr bwMode="auto">
          <a:xfrm>
            <a:off x="2700338" y="6165850"/>
            <a:ext cx="4632325" cy="460375"/>
          </a:xfrm>
          <a:prstGeom prst="rect">
            <a:avLst/>
          </a:prstGeom>
          <a:noFill/>
          <a:ln w="28575">
            <a:solidFill>
              <a:srgbClr val="993300"/>
            </a:solidFill>
            <a:miter lim="800000"/>
            <a:headEnd/>
            <a:tailEnd/>
          </a:ln>
        </p:spPr>
        <p:txBody>
          <a:bodyPr>
            <a:spAutoFit/>
          </a:bodyPr>
          <a:lstStyle/>
          <a:p>
            <a:pPr eaLnBrk="0" hangingPunct="0">
              <a:spcBef>
                <a:spcPct val="50000"/>
              </a:spcBef>
            </a:pPr>
            <a:r>
              <a:rPr lang="pt-BR" altLang="de-DE" b="1">
                <a:latin typeface="Comic Sans MS" pitchFamily="66" charset="0"/>
              </a:rPr>
              <a:t>110 days after planting</a:t>
            </a:r>
          </a:p>
        </p:txBody>
      </p:sp>
      <p:sp>
        <p:nvSpPr>
          <p:cNvPr id="27654" name="Slide Number Placeholder 19"/>
          <p:cNvSpPr txBox="1">
            <a:spLocks/>
          </p:cNvSpPr>
          <p:nvPr/>
        </p:nvSpPr>
        <p:spPr bwMode="auto">
          <a:xfrm>
            <a:off x="6553200" y="6245225"/>
            <a:ext cx="2133600" cy="476250"/>
          </a:xfrm>
          <a:prstGeom prst="rect">
            <a:avLst/>
          </a:prstGeom>
          <a:noFill/>
          <a:ln w="9525">
            <a:noFill/>
            <a:miter lim="800000"/>
            <a:headEnd/>
            <a:tailEnd/>
          </a:ln>
        </p:spPr>
        <p:txBody>
          <a:bodyPr/>
          <a:lstStyle/>
          <a:p>
            <a:pPr algn="r" eaLnBrk="0" hangingPunct="0"/>
            <a:fld id="{162C0EE6-2762-4A58-977F-30C97ACDEEEC}" type="slidenum">
              <a:rPr lang="fr-FR" altLang="de-DE" sz="2000" b="1">
                <a:solidFill>
                  <a:srgbClr val="008649"/>
                </a:solidFill>
                <a:latin typeface="Arial" pitchFamily="34" charset="0"/>
              </a:rPr>
              <a:pPr algn="r" eaLnBrk="0" hangingPunct="0"/>
              <a:t>26</a:t>
            </a:fld>
            <a:endParaRPr lang="fr-FR" altLang="de-DE" sz="2000" b="1">
              <a:solidFill>
                <a:srgbClr val="008649"/>
              </a:solidFill>
              <a:latin typeface="Arial" pitchFamily="34" charset="0"/>
            </a:endParaRPr>
          </a:p>
        </p:txBody>
      </p:sp>
      <p:sp>
        <p:nvSpPr>
          <p:cNvPr id="27655" name="TextBox 24"/>
          <p:cNvSpPr txBox="1">
            <a:spLocks noChangeArrowheads="1"/>
          </p:cNvSpPr>
          <p:nvPr/>
        </p:nvSpPr>
        <p:spPr bwMode="auto">
          <a:xfrm>
            <a:off x="2843213" y="4941888"/>
            <a:ext cx="1547812" cy="460375"/>
          </a:xfrm>
          <a:prstGeom prst="rect">
            <a:avLst/>
          </a:prstGeom>
          <a:solidFill>
            <a:schemeClr val="tx1"/>
          </a:solidFill>
          <a:ln w="9525">
            <a:noFill/>
            <a:miter lim="800000"/>
            <a:headEnd/>
            <a:tailEnd/>
          </a:ln>
        </p:spPr>
        <p:txBody>
          <a:bodyPr wrap="none">
            <a:spAutoFit/>
          </a:bodyPr>
          <a:lstStyle/>
          <a:p>
            <a:pPr eaLnBrk="0" hangingPunct="0"/>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ma</a:t>
            </a:r>
            <a:r>
              <a:rPr lang="en-US" altLang="de-DE" b="1" baseline="-25000">
                <a:solidFill>
                  <a:srgbClr val="FFFF00"/>
                </a:solidFill>
                <a:latin typeface="Comic Sans MS" pitchFamily="66" charset="0"/>
              </a:rPr>
              <a:t>1</a:t>
            </a:r>
            <a:r>
              <a:rPr lang="en-US" altLang="de-DE" b="1">
                <a:solidFill>
                  <a:srgbClr val="FFFF00"/>
                </a:solidFill>
                <a:latin typeface="Comic Sans MS" pitchFamily="66" charset="0"/>
              </a:rPr>
              <a:t>)</a:t>
            </a:r>
            <a:endParaRPr lang="pt-BR" altLang="de-DE">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757238" y="6400800"/>
            <a:ext cx="1905001" cy="457200"/>
          </a:xfrm>
          <a:noFill/>
          <a:ln>
            <a:miter lim="800000"/>
            <a:headEnd/>
            <a:tailEnd/>
          </a:ln>
        </p:spPr>
        <p:txBody>
          <a:bodyPr/>
          <a:lstStyle/>
          <a:p>
            <a:fld id="{06196492-0CEA-470D-8A2C-CF0299553A62}" type="slidenum">
              <a:rPr lang="en-US" altLang="de-DE" sz="2000" b="1" smtClean="0">
                <a:solidFill>
                  <a:srgbClr val="008047"/>
                </a:solidFill>
                <a:latin typeface="Calibri" pitchFamily="34" charset="0"/>
                <a:ea typeface="Calibri" pitchFamily="34" charset="0"/>
                <a:cs typeface="Calibri" pitchFamily="34" charset="0"/>
              </a:rPr>
              <a:pPr/>
              <a:t>27</a:t>
            </a:fld>
            <a:endParaRPr lang="en-US" altLang="de-DE" sz="2000" b="1" smtClean="0">
              <a:solidFill>
                <a:srgbClr val="008047"/>
              </a:solidFill>
              <a:latin typeface="Calibri" pitchFamily="34" charset="0"/>
              <a:ea typeface="Calibri" pitchFamily="34" charset="0"/>
              <a:cs typeface="Calibri" pitchFamily="34" charset="0"/>
            </a:endParaRPr>
          </a:p>
        </p:txBody>
      </p:sp>
      <p:graphicFrame>
        <p:nvGraphicFramePr>
          <p:cNvPr id="3" name="Table 2"/>
          <p:cNvGraphicFramePr>
            <a:graphicFrameLocks noGrp="1"/>
          </p:cNvGraphicFramePr>
          <p:nvPr/>
        </p:nvGraphicFramePr>
        <p:xfrm>
          <a:off x="333375" y="730250"/>
          <a:ext cx="8424864" cy="2724320"/>
        </p:xfrm>
        <a:graphic>
          <a:graphicData uri="http://schemas.openxmlformats.org/drawingml/2006/table">
            <a:tbl>
              <a:tblPr firstRow="1" bandRow="1">
                <a:tableStyleId>{5C22544A-7EE6-4342-B048-85BDC9FD1C3A}</a:tableStyleId>
              </a:tblPr>
              <a:tblGrid>
                <a:gridCol w="1855016"/>
                <a:gridCol w="1514929"/>
                <a:gridCol w="1684973"/>
                <a:gridCol w="1684973"/>
                <a:gridCol w="1684973"/>
              </a:tblGrid>
              <a:tr h="712820">
                <a:tc>
                  <a:txBody>
                    <a:bodyPr/>
                    <a:lstStyle/>
                    <a:p>
                      <a:pPr algn="ctr"/>
                      <a:r>
                        <a:rPr lang="pt-BR" sz="1600" b="1" dirty="0" smtClean="0">
                          <a:latin typeface="Calibri" pitchFamily="34" charset="0"/>
                          <a:cs typeface="Calibri" pitchFamily="34" charset="0"/>
                        </a:rPr>
                        <a:t>Biomass</a:t>
                      </a:r>
                    </a:p>
                    <a:p>
                      <a:pPr algn="ctr"/>
                      <a:r>
                        <a:rPr lang="pt-BR" sz="1600" b="1" dirty="0" smtClean="0">
                          <a:latin typeface="Calibri" pitchFamily="34" charset="0"/>
                          <a:cs typeface="Calibri" pitchFamily="34" charset="0"/>
                        </a:rPr>
                        <a:t>Hybrid</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Nova</a:t>
                      </a:r>
                      <a:r>
                        <a:rPr lang="pt-BR" sz="1600" b="1" baseline="0" dirty="0" smtClean="0">
                          <a:latin typeface="Calibri" pitchFamily="34" charset="0"/>
                          <a:cs typeface="Calibri" pitchFamily="34" charset="0"/>
                        </a:rPr>
                        <a:t> Porterinha-MG</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Sete Lagoas</a:t>
                      </a:r>
                    </a:p>
                    <a:p>
                      <a:pPr algn="ctr"/>
                      <a:r>
                        <a:rPr lang="pt-BR" sz="1600" b="1" dirty="0" smtClean="0">
                          <a:latin typeface="Calibri" pitchFamily="34" charset="0"/>
                          <a:cs typeface="Calibri" pitchFamily="34" charset="0"/>
                        </a:rPr>
                        <a:t>MG</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Santa Vitoria</a:t>
                      </a:r>
                    </a:p>
                    <a:p>
                      <a:pPr algn="ctr"/>
                      <a:r>
                        <a:rPr lang="pt-BR" sz="1600" b="1" dirty="0" smtClean="0">
                          <a:latin typeface="Calibri" pitchFamily="34" charset="0"/>
                          <a:cs typeface="Calibri" pitchFamily="34" charset="0"/>
                        </a:rPr>
                        <a:t>MG</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Average</a:t>
                      </a:r>
                      <a:endParaRPr lang="pt-BR" sz="1600" b="1" dirty="0">
                        <a:latin typeface="Calibri" pitchFamily="34" charset="0"/>
                        <a:cs typeface="Calibri" pitchFamily="34" charset="0"/>
                      </a:endParaRPr>
                    </a:p>
                  </a:txBody>
                  <a:tcPr marL="91439" marR="91439" marT="45705" marB="45705"/>
                </a:tc>
              </a:tr>
              <a:tr h="335222">
                <a:tc>
                  <a:txBody>
                    <a:bodyPr/>
                    <a:lstStyle/>
                    <a:p>
                      <a:r>
                        <a:rPr lang="pt-BR" sz="1600" b="1" dirty="0" smtClean="0">
                          <a:latin typeface="Calibri" pitchFamily="34" charset="0"/>
                          <a:cs typeface="Calibri" pitchFamily="34" charset="0"/>
                        </a:rPr>
                        <a:t>CMSXS7000</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21.2</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42.0</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38.2</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33.8</a:t>
                      </a:r>
                      <a:endParaRPr lang="pt-BR" sz="1600" b="1" dirty="0">
                        <a:latin typeface="Calibri" pitchFamily="34" charset="0"/>
                        <a:cs typeface="Calibri" pitchFamily="34" charset="0"/>
                      </a:endParaRPr>
                    </a:p>
                  </a:txBody>
                  <a:tcPr marL="91439" marR="91439" marT="45705" marB="45705"/>
                </a:tc>
              </a:tr>
              <a:tr h="335222">
                <a:tc>
                  <a:txBody>
                    <a:bodyPr/>
                    <a:lstStyle/>
                    <a:p>
                      <a:r>
                        <a:rPr lang="pt-BR" sz="1600" b="1" dirty="0" smtClean="0">
                          <a:latin typeface="Calibri" pitchFamily="34" charset="0"/>
                          <a:cs typeface="Calibri" pitchFamily="34" charset="0"/>
                        </a:rPr>
                        <a:t>CMSXS7007</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18.2</a:t>
                      </a:r>
                    </a:p>
                  </a:txBody>
                  <a:tcPr marL="91439" marR="91439" marT="45705" marB="45705"/>
                </a:tc>
                <a:tc>
                  <a:txBody>
                    <a:bodyPr/>
                    <a:lstStyle/>
                    <a:p>
                      <a:pPr algn="ctr"/>
                      <a:r>
                        <a:rPr lang="pt-BR" sz="1600" b="1" dirty="0" smtClean="0">
                          <a:latin typeface="Calibri" pitchFamily="34" charset="0"/>
                          <a:cs typeface="Calibri" pitchFamily="34" charset="0"/>
                        </a:rPr>
                        <a:t>57.0</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27.2</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28.4</a:t>
                      </a:r>
                      <a:endParaRPr lang="pt-BR" sz="1600" b="1" dirty="0">
                        <a:latin typeface="Calibri" pitchFamily="34" charset="0"/>
                        <a:cs typeface="Calibri" pitchFamily="34" charset="0"/>
                      </a:endParaRPr>
                    </a:p>
                  </a:txBody>
                  <a:tcPr marL="91439" marR="91439" marT="45705" marB="45705"/>
                </a:tc>
              </a:tr>
              <a:tr h="335222">
                <a:tc>
                  <a:txBody>
                    <a:bodyPr/>
                    <a:lstStyle/>
                    <a:p>
                      <a:r>
                        <a:rPr lang="pt-BR" sz="1600" b="1" dirty="0" smtClean="0">
                          <a:solidFill>
                            <a:srgbClr val="C00000"/>
                          </a:solidFill>
                          <a:latin typeface="Calibri" pitchFamily="34" charset="0"/>
                          <a:cs typeface="Calibri" pitchFamily="34" charset="0"/>
                        </a:rPr>
                        <a:t>CMSXS7015*</a:t>
                      </a:r>
                    </a:p>
                  </a:txBody>
                  <a:tcPr marL="91439" marR="91439" marT="45705" marB="45705"/>
                </a:tc>
                <a:tc>
                  <a:txBody>
                    <a:bodyPr/>
                    <a:lstStyle/>
                    <a:p>
                      <a:pPr algn="ctr"/>
                      <a:r>
                        <a:rPr lang="pt-BR" sz="1600" b="1" dirty="0" smtClean="0">
                          <a:solidFill>
                            <a:srgbClr val="C00000"/>
                          </a:solidFill>
                          <a:latin typeface="Calibri" pitchFamily="34" charset="0"/>
                          <a:cs typeface="Calibri" pitchFamily="34" charset="0"/>
                        </a:rPr>
                        <a:t>35.7</a:t>
                      </a:r>
                      <a:endParaRPr lang="pt-BR" sz="1600" b="1" dirty="0">
                        <a:solidFill>
                          <a:srgbClr val="C00000"/>
                        </a:solidFill>
                        <a:latin typeface="Calibri" pitchFamily="34" charset="0"/>
                        <a:cs typeface="Calibri" pitchFamily="34" charset="0"/>
                      </a:endParaRPr>
                    </a:p>
                  </a:txBody>
                  <a:tcPr marL="91439" marR="91439" marT="45705" marB="45705"/>
                </a:tc>
                <a:tc>
                  <a:txBody>
                    <a:bodyPr/>
                    <a:lstStyle/>
                    <a:p>
                      <a:pPr algn="ctr"/>
                      <a:r>
                        <a:rPr lang="pt-BR" sz="1600" b="1" dirty="0" smtClean="0">
                          <a:solidFill>
                            <a:srgbClr val="C00000"/>
                          </a:solidFill>
                          <a:latin typeface="Calibri" pitchFamily="34" charset="0"/>
                          <a:cs typeface="Calibri" pitchFamily="34" charset="0"/>
                        </a:rPr>
                        <a:t>52.8</a:t>
                      </a:r>
                      <a:endParaRPr lang="pt-BR" sz="1600" b="1" dirty="0">
                        <a:solidFill>
                          <a:srgbClr val="C00000"/>
                        </a:solidFill>
                        <a:latin typeface="Calibri" pitchFamily="34" charset="0"/>
                        <a:cs typeface="Calibri" pitchFamily="34" charset="0"/>
                      </a:endParaRPr>
                    </a:p>
                  </a:txBody>
                  <a:tcPr marL="91439" marR="91439" marT="45705" marB="45705"/>
                </a:tc>
                <a:tc>
                  <a:txBody>
                    <a:bodyPr/>
                    <a:lstStyle/>
                    <a:p>
                      <a:pPr algn="ctr"/>
                      <a:r>
                        <a:rPr lang="pt-BR" sz="1600" b="1" dirty="0" smtClean="0">
                          <a:solidFill>
                            <a:srgbClr val="C00000"/>
                          </a:solidFill>
                          <a:latin typeface="Calibri" pitchFamily="34" charset="0"/>
                          <a:cs typeface="Calibri" pitchFamily="34" charset="0"/>
                        </a:rPr>
                        <a:t>39.2</a:t>
                      </a:r>
                      <a:endParaRPr lang="pt-BR" sz="1600" b="1" dirty="0">
                        <a:solidFill>
                          <a:srgbClr val="C00000"/>
                        </a:solidFill>
                        <a:latin typeface="Calibri" pitchFamily="34" charset="0"/>
                        <a:cs typeface="Calibri" pitchFamily="34" charset="0"/>
                      </a:endParaRPr>
                    </a:p>
                  </a:txBody>
                  <a:tcPr marL="91439" marR="91439" marT="45705" marB="45705"/>
                </a:tc>
                <a:tc>
                  <a:txBody>
                    <a:bodyPr/>
                    <a:lstStyle/>
                    <a:p>
                      <a:pPr algn="ctr"/>
                      <a:r>
                        <a:rPr lang="pt-BR" sz="1600" b="1" dirty="0" smtClean="0">
                          <a:solidFill>
                            <a:srgbClr val="C00000"/>
                          </a:solidFill>
                          <a:latin typeface="Calibri" pitchFamily="34" charset="0"/>
                          <a:cs typeface="Calibri" pitchFamily="34" charset="0"/>
                        </a:rPr>
                        <a:t>42.6</a:t>
                      </a:r>
                      <a:endParaRPr lang="pt-BR" sz="1600" b="1" dirty="0">
                        <a:solidFill>
                          <a:srgbClr val="C00000"/>
                        </a:solidFill>
                        <a:latin typeface="Calibri" pitchFamily="34" charset="0"/>
                        <a:cs typeface="Calibri" pitchFamily="34" charset="0"/>
                      </a:endParaRPr>
                    </a:p>
                  </a:txBody>
                  <a:tcPr marL="91439" marR="91439" marT="45705" marB="45705"/>
                </a:tc>
              </a:tr>
              <a:tr h="335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smtClean="0">
                          <a:latin typeface="Calibri" pitchFamily="34" charset="0"/>
                          <a:cs typeface="Calibri" pitchFamily="34" charset="0"/>
                        </a:rPr>
                        <a:t>CMSXS7018</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25.5</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69.6</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37.4</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44.1</a:t>
                      </a:r>
                      <a:endParaRPr lang="pt-BR" sz="1600" b="1" dirty="0">
                        <a:latin typeface="Calibri" pitchFamily="34" charset="0"/>
                        <a:cs typeface="Calibri" pitchFamily="34" charset="0"/>
                      </a:endParaRPr>
                    </a:p>
                  </a:txBody>
                  <a:tcPr marL="91439" marR="91439" marT="45705" marB="45705"/>
                </a:tc>
              </a:tr>
              <a:tr h="335222">
                <a:tc>
                  <a:txBody>
                    <a:bodyPr/>
                    <a:lstStyle/>
                    <a:p>
                      <a:r>
                        <a:rPr lang="pt-BR" sz="1600" b="1" dirty="0" smtClean="0">
                          <a:latin typeface="Calibri" pitchFamily="34" charset="0"/>
                          <a:cs typeface="Calibri" pitchFamily="34" charset="0"/>
                        </a:rPr>
                        <a:t>Forage Hybrid</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13.2</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15.8</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12.7</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13,9</a:t>
                      </a:r>
                      <a:endParaRPr lang="pt-BR" sz="1600" b="1" dirty="0">
                        <a:latin typeface="Calibri" pitchFamily="34" charset="0"/>
                        <a:cs typeface="Calibri" pitchFamily="34" charset="0"/>
                      </a:endParaRPr>
                    </a:p>
                  </a:txBody>
                  <a:tcPr marL="91439" marR="91439" marT="45705" marB="45705"/>
                </a:tc>
              </a:tr>
              <a:tr h="335222">
                <a:tc>
                  <a:txBody>
                    <a:bodyPr/>
                    <a:lstStyle/>
                    <a:p>
                      <a:r>
                        <a:rPr lang="pt-BR" sz="1600" b="1" dirty="0" smtClean="0">
                          <a:latin typeface="Calibri" pitchFamily="34" charset="0"/>
                          <a:cs typeface="Calibri" pitchFamily="34" charset="0"/>
                        </a:rPr>
                        <a:t>Average (Biomass)</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25.2</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45.8</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35.5</a:t>
                      </a:r>
                      <a:endParaRPr lang="pt-BR" sz="1600" b="1" dirty="0">
                        <a:latin typeface="Calibri" pitchFamily="34" charset="0"/>
                        <a:cs typeface="Calibri" pitchFamily="34" charset="0"/>
                      </a:endParaRPr>
                    </a:p>
                  </a:txBody>
                  <a:tcPr marL="91439" marR="91439" marT="45705" marB="45705"/>
                </a:tc>
                <a:tc>
                  <a:txBody>
                    <a:bodyPr/>
                    <a:lstStyle/>
                    <a:p>
                      <a:pPr algn="ctr"/>
                      <a:r>
                        <a:rPr lang="pt-BR" sz="1600" b="1" dirty="0" smtClean="0">
                          <a:latin typeface="Calibri" pitchFamily="34" charset="0"/>
                          <a:cs typeface="Calibri" pitchFamily="34" charset="0"/>
                        </a:rPr>
                        <a:t>35.5</a:t>
                      </a:r>
                      <a:endParaRPr lang="pt-BR" sz="1600" b="1" dirty="0">
                        <a:latin typeface="Calibri" pitchFamily="34" charset="0"/>
                        <a:cs typeface="Calibri" pitchFamily="34" charset="0"/>
                      </a:endParaRPr>
                    </a:p>
                  </a:txBody>
                  <a:tcPr marL="91439" marR="91439" marT="45705" marB="45705"/>
                </a:tc>
              </a:tr>
            </a:tbl>
          </a:graphicData>
        </a:graphic>
      </p:graphicFrame>
      <p:sp>
        <p:nvSpPr>
          <p:cNvPr id="28725" name="TextBox 3"/>
          <p:cNvSpPr txBox="1">
            <a:spLocks noChangeArrowheads="1"/>
          </p:cNvSpPr>
          <p:nvPr/>
        </p:nvSpPr>
        <p:spPr bwMode="auto">
          <a:xfrm>
            <a:off x="0" y="0"/>
            <a:ext cx="8604250" cy="708025"/>
          </a:xfrm>
          <a:prstGeom prst="rect">
            <a:avLst/>
          </a:prstGeom>
          <a:noFill/>
          <a:ln w="9525">
            <a:noFill/>
            <a:miter lim="800000"/>
            <a:headEnd/>
            <a:tailEnd/>
          </a:ln>
        </p:spPr>
        <p:txBody>
          <a:bodyPr>
            <a:spAutoFit/>
          </a:bodyPr>
          <a:lstStyle/>
          <a:p>
            <a:pPr algn="ctr" eaLnBrk="0" hangingPunct="0"/>
            <a:r>
              <a:rPr lang="pt-BR" altLang="de-DE" sz="2000" b="1">
                <a:solidFill>
                  <a:srgbClr val="008047"/>
                </a:solidFill>
                <a:latin typeface="Comic Sans MS" pitchFamily="66" charset="0"/>
              </a:rPr>
              <a:t>Dry Matter Production of Select Biomass Experimental Hybrids in Minas Gerais State 2012/2013 (t ha</a:t>
            </a:r>
            <a:r>
              <a:rPr lang="pt-BR" altLang="de-DE" sz="2000" b="1" baseline="30000">
                <a:solidFill>
                  <a:srgbClr val="008047"/>
                </a:solidFill>
                <a:latin typeface="Comic Sans MS" pitchFamily="66" charset="0"/>
              </a:rPr>
              <a:t>-1</a:t>
            </a:r>
            <a:r>
              <a:rPr lang="pt-BR" altLang="de-DE" sz="2000" b="1">
                <a:solidFill>
                  <a:srgbClr val="008047"/>
                </a:solidFill>
                <a:latin typeface="Comic Sans MS" pitchFamily="66" charset="0"/>
              </a:rPr>
              <a:t>)</a:t>
            </a:r>
          </a:p>
        </p:txBody>
      </p:sp>
      <p:sp>
        <p:nvSpPr>
          <p:cNvPr id="28726" name="TextBox 6"/>
          <p:cNvSpPr txBox="1">
            <a:spLocks noChangeArrowheads="1"/>
          </p:cNvSpPr>
          <p:nvPr/>
        </p:nvSpPr>
        <p:spPr bwMode="auto">
          <a:xfrm>
            <a:off x="0" y="3573463"/>
            <a:ext cx="8929688" cy="708025"/>
          </a:xfrm>
          <a:prstGeom prst="rect">
            <a:avLst/>
          </a:prstGeom>
          <a:noFill/>
          <a:ln w="9525">
            <a:noFill/>
            <a:miter lim="800000"/>
            <a:headEnd/>
            <a:tailEnd/>
          </a:ln>
        </p:spPr>
        <p:txBody>
          <a:bodyPr>
            <a:spAutoFit/>
          </a:bodyPr>
          <a:lstStyle/>
          <a:p>
            <a:pPr algn="ctr" eaLnBrk="0" hangingPunct="0"/>
            <a:r>
              <a:rPr lang="pt-BR" altLang="de-DE" sz="2000" b="1">
                <a:solidFill>
                  <a:srgbClr val="008047"/>
                </a:solidFill>
                <a:latin typeface="Comic Sans MS" pitchFamily="66" charset="0"/>
                <a:ea typeface="Calibri" pitchFamily="34" charset="0"/>
                <a:cs typeface="Calibri" pitchFamily="34" charset="0"/>
              </a:rPr>
              <a:t>New Embrapa Biomass Hybrids Evaluated in Uruguay 2013/14 </a:t>
            </a:r>
          </a:p>
          <a:p>
            <a:pPr algn="ctr" eaLnBrk="0" hangingPunct="0"/>
            <a:r>
              <a:rPr lang="pt-BR" altLang="de-DE" sz="2000" b="1">
                <a:solidFill>
                  <a:srgbClr val="008047"/>
                </a:solidFill>
                <a:latin typeface="Comic Sans MS" pitchFamily="66" charset="0"/>
                <a:ea typeface="Calibri" pitchFamily="34" charset="0"/>
                <a:cs typeface="Calibri" pitchFamily="34" charset="0"/>
              </a:rPr>
              <a:t>Temperate Climate</a:t>
            </a:r>
          </a:p>
        </p:txBody>
      </p:sp>
      <p:cxnSp>
        <p:nvCxnSpPr>
          <p:cNvPr id="28727" name="Straight Connector 9"/>
          <p:cNvCxnSpPr>
            <a:cxnSpLocks noChangeShapeType="1"/>
          </p:cNvCxnSpPr>
          <p:nvPr/>
        </p:nvCxnSpPr>
        <p:spPr bwMode="auto">
          <a:xfrm>
            <a:off x="0" y="3500438"/>
            <a:ext cx="9144000" cy="0"/>
          </a:xfrm>
          <a:prstGeom prst="line">
            <a:avLst/>
          </a:prstGeom>
          <a:noFill/>
          <a:ln w="38100" algn="ctr">
            <a:solidFill>
              <a:srgbClr val="008047"/>
            </a:solidFill>
            <a:round/>
            <a:headEnd/>
            <a:tailEnd/>
          </a:ln>
          <a:effectLst/>
        </p:spPr>
      </p:cxnSp>
      <p:graphicFrame>
        <p:nvGraphicFramePr>
          <p:cNvPr id="9" name="Table 8"/>
          <p:cNvGraphicFramePr>
            <a:graphicFrameLocks noGrp="1"/>
          </p:cNvGraphicFramePr>
          <p:nvPr/>
        </p:nvGraphicFramePr>
        <p:xfrm>
          <a:off x="323850" y="4365625"/>
          <a:ext cx="8496300" cy="2339976"/>
        </p:xfrm>
        <a:graphic>
          <a:graphicData uri="http://schemas.openxmlformats.org/drawingml/2006/table">
            <a:tbl>
              <a:tblPr firstRow="1" bandRow="1">
                <a:tableStyleId>{5C22544A-7EE6-4342-B048-85BDC9FD1C3A}</a:tableStyleId>
              </a:tblPr>
              <a:tblGrid>
                <a:gridCol w="1699260"/>
                <a:gridCol w="1699260"/>
                <a:gridCol w="1699260"/>
                <a:gridCol w="1699260"/>
                <a:gridCol w="1699260"/>
              </a:tblGrid>
              <a:tr h="750606">
                <a:tc>
                  <a:txBody>
                    <a:bodyPr/>
                    <a:lstStyle/>
                    <a:p>
                      <a:pPr algn="ctr" fontAlgn="b"/>
                      <a:r>
                        <a:rPr lang="pt-BR" sz="1600" b="1" i="0" u="none" strike="noStrike" dirty="0">
                          <a:solidFill>
                            <a:schemeClr val="bg1"/>
                          </a:solidFill>
                          <a:latin typeface="Calibri"/>
                        </a:rPr>
                        <a:t>Experimental Biomass Hybrid (Embrapa)</a:t>
                      </a:r>
                    </a:p>
                  </a:txBody>
                  <a:tcPr marL="0" marR="0" marT="0" marB="0" anchor="b"/>
                </a:tc>
                <a:tc>
                  <a:txBody>
                    <a:bodyPr/>
                    <a:lstStyle/>
                    <a:p>
                      <a:pPr algn="ctr" fontAlgn="b"/>
                      <a:r>
                        <a:rPr lang="pt-BR" sz="1600" b="1" i="0" u="none" strike="noStrike" dirty="0" smtClean="0">
                          <a:solidFill>
                            <a:schemeClr val="bg1"/>
                          </a:solidFill>
                          <a:latin typeface="Calibri"/>
                        </a:rPr>
                        <a:t>Plant</a:t>
                      </a:r>
                    </a:p>
                    <a:p>
                      <a:pPr algn="ctr" fontAlgn="b"/>
                      <a:r>
                        <a:rPr lang="pt-BR" sz="1600" b="1" i="0" u="none" strike="noStrike" dirty="0" smtClean="0">
                          <a:solidFill>
                            <a:schemeClr val="bg1"/>
                          </a:solidFill>
                          <a:latin typeface="Calibri"/>
                        </a:rPr>
                        <a:t> Height</a:t>
                      </a:r>
                    </a:p>
                    <a:p>
                      <a:pPr algn="ctr" fontAlgn="b"/>
                      <a:r>
                        <a:rPr lang="pt-BR" sz="1600" b="1" i="0" u="none" strike="noStrike" dirty="0" smtClean="0">
                          <a:solidFill>
                            <a:schemeClr val="bg1"/>
                          </a:solidFill>
                          <a:latin typeface="Calibri"/>
                        </a:rPr>
                        <a:t> </a:t>
                      </a:r>
                      <a:r>
                        <a:rPr lang="pt-BR" sz="1600" b="1" i="0" u="none" strike="noStrike" dirty="0">
                          <a:solidFill>
                            <a:schemeClr val="bg1"/>
                          </a:solidFill>
                          <a:latin typeface="Calibri"/>
                        </a:rPr>
                        <a:t>(m)</a:t>
                      </a:r>
                    </a:p>
                  </a:txBody>
                  <a:tcPr marL="0" marR="0" marT="0" marB="0" anchor="b"/>
                </a:tc>
                <a:tc>
                  <a:txBody>
                    <a:bodyPr/>
                    <a:lstStyle/>
                    <a:p>
                      <a:pPr algn="ctr" fontAlgn="b"/>
                      <a:r>
                        <a:rPr lang="pt-BR" sz="1600" b="1" i="0" u="none" strike="noStrike" dirty="0">
                          <a:solidFill>
                            <a:schemeClr val="bg1"/>
                          </a:solidFill>
                          <a:latin typeface="Calibri"/>
                        </a:rPr>
                        <a:t>Fersh Biomass Production </a:t>
                      </a:r>
                      <a:endParaRPr lang="pt-BR" sz="1600" b="1" i="0" u="none" strike="noStrike" dirty="0" smtClean="0">
                        <a:solidFill>
                          <a:schemeClr val="bg1"/>
                        </a:solidFill>
                        <a:latin typeface="Calibri"/>
                      </a:endParaRPr>
                    </a:p>
                    <a:p>
                      <a:pPr algn="ctr" fontAlgn="b"/>
                      <a:r>
                        <a:rPr lang="pt-BR" sz="1600" b="1" i="0" u="none" strike="noStrike" dirty="0" smtClean="0">
                          <a:solidFill>
                            <a:schemeClr val="bg1"/>
                          </a:solidFill>
                          <a:latin typeface="Calibri"/>
                        </a:rPr>
                        <a:t>(</a:t>
                      </a:r>
                      <a:r>
                        <a:rPr lang="pt-BR" sz="1600" b="1" i="0" u="none" strike="noStrike" dirty="0">
                          <a:solidFill>
                            <a:schemeClr val="bg1"/>
                          </a:solidFill>
                          <a:latin typeface="Calibri"/>
                        </a:rPr>
                        <a:t>t ha</a:t>
                      </a:r>
                      <a:r>
                        <a:rPr lang="pt-BR" sz="1600" b="1" i="0" u="none" strike="noStrike" baseline="30000" dirty="0">
                          <a:solidFill>
                            <a:schemeClr val="bg1"/>
                          </a:solidFill>
                          <a:latin typeface="Calibri"/>
                        </a:rPr>
                        <a:t>-1</a:t>
                      </a:r>
                      <a:r>
                        <a:rPr lang="pt-BR" sz="1600" b="1" i="0" u="none" strike="noStrike" dirty="0">
                          <a:solidFill>
                            <a:schemeClr val="bg1"/>
                          </a:solidFill>
                          <a:latin typeface="Calibri"/>
                        </a:rPr>
                        <a:t>)</a:t>
                      </a:r>
                    </a:p>
                  </a:txBody>
                  <a:tcPr marL="0" marR="0" marT="0" marB="0" anchor="b"/>
                </a:tc>
                <a:tc>
                  <a:txBody>
                    <a:bodyPr/>
                    <a:lstStyle/>
                    <a:p>
                      <a:pPr algn="ctr" fontAlgn="b"/>
                      <a:r>
                        <a:rPr lang="pt-BR" sz="1600" b="1" i="0" u="none" strike="noStrike" dirty="0">
                          <a:solidFill>
                            <a:schemeClr val="bg1"/>
                          </a:solidFill>
                          <a:latin typeface="Calibri"/>
                        </a:rPr>
                        <a:t>Dry matter </a:t>
                      </a:r>
                      <a:endParaRPr lang="pt-BR" sz="1600" b="1" i="0" u="none" strike="noStrike" dirty="0" smtClean="0">
                        <a:solidFill>
                          <a:schemeClr val="bg1"/>
                        </a:solidFill>
                        <a:latin typeface="Calibri"/>
                      </a:endParaRPr>
                    </a:p>
                    <a:p>
                      <a:pPr algn="ctr" fontAlgn="b"/>
                      <a:r>
                        <a:rPr lang="pt-BR" sz="1600" b="1" i="0" u="none" strike="noStrike" dirty="0" smtClean="0">
                          <a:solidFill>
                            <a:schemeClr val="bg1"/>
                          </a:solidFill>
                          <a:latin typeface="Calibri"/>
                        </a:rPr>
                        <a:t>(%)</a:t>
                      </a:r>
                      <a:endParaRPr lang="pt-BR" sz="1600" b="1" i="0" u="none" strike="noStrike" dirty="0">
                        <a:solidFill>
                          <a:schemeClr val="bg1"/>
                        </a:solidFill>
                        <a:latin typeface="Calibri"/>
                      </a:endParaRPr>
                    </a:p>
                  </a:txBody>
                  <a:tcPr marL="0" marR="0" marT="0" marB="0" anchor="ctr"/>
                </a:tc>
                <a:tc>
                  <a:txBody>
                    <a:bodyPr/>
                    <a:lstStyle/>
                    <a:p>
                      <a:pPr algn="ctr" fontAlgn="b"/>
                      <a:r>
                        <a:rPr lang="pt-BR" sz="1600" b="1" i="0" u="none" strike="noStrike" dirty="0">
                          <a:solidFill>
                            <a:schemeClr val="bg1"/>
                          </a:solidFill>
                          <a:latin typeface="Calibri"/>
                        </a:rPr>
                        <a:t>Dry Matter Production (t ha</a:t>
                      </a:r>
                      <a:r>
                        <a:rPr lang="pt-BR" sz="1600" b="1" i="0" u="none" strike="noStrike" baseline="30000" dirty="0">
                          <a:solidFill>
                            <a:schemeClr val="bg1"/>
                          </a:solidFill>
                          <a:latin typeface="Calibri"/>
                        </a:rPr>
                        <a:t>-1</a:t>
                      </a:r>
                      <a:r>
                        <a:rPr lang="pt-BR" sz="1600" b="1" i="0" u="none" strike="noStrike" dirty="0">
                          <a:solidFill>
                            <a:schemeClr val="bg1"/>
                          </a:solidFill>
                          <a:latin typeface="Calibri"/>
                        </a:rPr>
                        <a:t>)</a:t>
                      </a:r>
                    </a:p>
                  </a:txBody>
                  <a:tcPr marL="0" marR="0" marT="0" marB="0" anchor="ctr"/>
                </a:tc>
              </a:tr>
              <a:tr h="317874">
                <a:tc>
                  <a:txBody>
                    <a:bodyPr/>
                    <a:lstStyle/>
                    <a:p>
                      <a:pPr algn="ctr" fontAlgn="b"/>
                      <a:r>
                        <a:rPr lang="pt-BR" sz="1600" b="1" i="0" u="none" strike="noStrike" dirty="0">
                          <a:solidFill>
                            <a:srgbClr val="000000"/>
                          </a:solidFill>
                          <a:latin typeface="Calibri"/>
                        </a:rPr>
                        <a:t>1</a:t>
                      </a:r>
                    </a:p>
                  </a:txBody>
                  <a:tcPr marL="0" marR="0" marT="0" marB="0" anchor="b"/>
                </a:tc>
                <a:tc>
                  <a:txBody>
                    <a:bodyPr/>
                    <a:lstStyle/>
                    <a:p>
                      <a:pPr algn="ctr" fontAlgn="b"/>
                      <a:r>
                        <a:rPr lang="pt-BR" sz="1600" b="1" i="0" u="none" strike="noStrike" dirty="0">
                          <a:solidFill>
                            <a:srgbClr val="000000"/>
                          </a:solidFill>
                          <a:latin typeface="Calibri"/>
                        </a:rPr>
                        <a:t>4.8</a:t>
                      </a:r>
                    </a:p>
                  </a:txBody>
                  <a:tcPr marL="0" marR="0" marT="0" marB="0" anchor="b"/>
                </a:tc>
                <a:tc>
                  <a:txBody>
                    <a:bodyPr/>
                    <a:lstStyle/>
                    <a:p>
                      <a:pPr algn="ctr" fontAlgn="b"/>
                      <a:r>
                        <a:rPr lang="pt-BR" sz="1600" b="1" i="0" u="none" strike="noStrike" dirty="0">
                          <a:solidFill>
                            <a:srgbClr val="000000"/>
                          </a:solidFill>
                          <a:latin typeface="Calibri"/>
                        </a:rPr>
                        <a:t>84.3</a:t>
                      </a:r>
                    </a:p>
                  </a:txBody>
                  <a:tcPr marL="0" marR="0" marT="0" marB="0" anchor="b"/>
                </a:tc>
                <a:tc>
                  <a:txBody>
                    <a:bodyPr/>
                    <a:lstStyle/>
                    <a:p>
                      <a:pPr algn="ctr" fontAlgn="b"/>
                      <a:r>
                        <a:rPr lang="pt-BR" sz="1600" b="1" i="0" u="none" strike="noStrike" dirty="0">
                          <a:solidFill>
                            <a:srgbClr val="000000"/>
                          </a:solidFill>
                          <a:latin typeface="Calibri"/>
                        </a:rPr>
                        <a:t>29</a:t>
                      </a:r>
                    </a:p>
                  </a:txBody>
                  <a:tcPr marL="0" marR="0" marT="0" marB="0" anchor="b"/>
                </a:tc>
                <a:tc>
                  <a:txBody>
                    <a:bodyPr/>
                    <a:lstStyle/>
                    <a:p>
                      <a:pPr algn="ctr" fontAlgn="b"/>
                      <a:r>
                        <a:rPr lang="pt-BR" sz="1600" b="1" i="0" u="none" strike="noStrike">
                          <a:solidFill>
                            <a:srgbClr val="000000"/>
                          </a:solidFill>
                          <a:latin typeface="Calibri"/>
                        </a:rPr>
                        <a:t>24.3</a:t>
                      </a:r>
                    </a:p>
                  </a:txBody>
                  <a:tcPr marL="0" marR="0" marT="0" marB="0" anchor="b"/>
                </a:tc>
              </a:tr>
              <a:tr h="317874">
                <a:tc>
                  <a:txBody>
                    <a:bodyPr/>
                    <a:lstStyle/>
                    <a:p>
                      <a:pPr algn="ctr" fontAlgn="b"/>
                      <a:r>
                        <a:rPr lang="pt-BR" sz="1600" b="1" i="0" u="none" strike="noStrike" dirty="0">
                          <a:solidFill>
                            <a:srgbClr val="C00000"/>
                          </a:solidFill>
                          <a:latin typeface="Calibri"/>
                        </a:rPr>
                        <a:t>2</a:t>
                      </a:r>
                    </a:p>
                  </a:txBody>
                  <a:tcPr marL="0" marR="0" marT="0" marB="0" anchor="ctr"/>
                </a:tc>
                <a:tc>
                  <a:txBody>
                    <a:bodyPr/>
                    <a:lstStyle/>
                    <a:p>
                      <a:pPr algn="ctr" fontAlgn="b"/>
                      <a:r>
                        <a:rPr lang="pt-BR" sz="1600" b="1" i="0" u="none" strike="noStrike" dirty="0">
                          <a:solidFill>
                            <a:srgbClr val="C00000"/>
                          </a:solidFill>
                          <a:latin typeface="Calibri"/>
                        </a:rPr>
                        <a:t>4.9</a:t>
                      </a:r>
                    </a:p>
                  </a:txBody>
                  <a:tcPr marL="0" marR="0" marT="0" marB="0" anchor="ctr"/>
                </a:tc>
                <a:tc>
                  <a:txBody>
                    <a:bodyPr/>
                    <a:lstStyle/>
                    <a:p>
                      <a:pPr algn="ctr" fontAlgn="b"/>
                      <a:r>
                        <a:rPr lang="pt-BR" sz="1600" b="1" i="0" u="none" strike="noStrike" dirty="0">
                          <a:solidFill>
                            <a:srgbClr val="C00000"/>
                          </a:solidFill>
                          <a:latin typeface="Calibri"/>
                        </a:rPr>
                        <a:t>124.3</a:t>
                      </a:r>
                    </a:p>
                  </a:txBody>
                  <a:tcPr marL="0" marR="0" marT="0" marB="0" anchor="ctr"/>
                </a:tc>
                <a:tc>
                  <a:txBody>
                    <a:bodyPr/>
                    <a:lstStyle/>
                    <a:p>
                      <a:pPr algn="ctr" fontAlgn="b"/>
                      <a:r>
                        <a:rPr lang="pt-BR" sz="1600" b="1" i="0" u="none" strike="noStrike" dirty="0">
                          <a:solidFill>
                            <a:srgbClr val="C00000"/>
                          </a:solidFill>
                          <a:latin typeface="Calibri"/>
                        </a:rPr>
                        <a:t>26</a:t>
                      </a:r>
                    </a:p>
                  </a:txBody>
                  <a:tcPr marL="0" marR="0" marT="0" marB="0" anchor="ctr"/>
                </a:tc>
                <a:tc>
                  <a:txBody>
                    <a:bodyPr/>
                    <a:lstStyle/>
                    <a:p>
                      <a:pPr algn="ctr" fontAlgn="b"/>
                      <a:r>
                        <a:rPr lang="pt-BR" sz="1600" b="1" i="0" u="none" strike="noStrike" dirty="0">
                          <a:solidFill>
                            <a:srgbClr val="C00000"/>
                          </a:solidFill>
                          <a:latin typeface="Calibri"/>
                        </a:rPr>
                        <a:t>32.6</a:t>
                      </a:r>
                    </a:p>
                  </a:txBody>
                  <a:tcPr marL="0" marR="0" marT="0" marB="0" anchor="ctr"/>
                </a:tc>
              </a:tr>
              <a:tr h="317874">
                <a:tc>
                  <a:txBody>
                    <a:bodyPr/>
                    <a:lstStyle/>
                    <a:p>
                      <a:pPr algn="ctr" fontAlgn="b"/>
                      <a:r>
                        <a:rPr lang="pt-BR" sz="1600" b="1" i="0" u="none" strike="noStrike">
                          <a:solidFill>
                            <a:srgbClr val="000000"/>
                          </a:solidFill>
                          <a:latin typeface="Calibri"/>
                        </a:rPr>
                        <a:t>3</a:t>
                      </a:r>
                    </a:p>
                  </a:txBody>
                  <a:tcPr marL="0" marR="0" marT="0" marB="0" anchor="b"/>
                </a:tc>
                <a:tc>
                  <a:txBody>
                    <a:bodyPr/>
                    <a:lstStyle/>
                    <a:p>
                      <a:pPr algn="ctr" fontAlgn="b"/>
                      <a:r>
                        <a:rPr lang="pt-BR" sz="1600" b="1" i="0" u="none" strike="noStrike" dirty="0">
                          <a:solidFill>
                            <a:srgbClr val="000000"/>
                          </a:solidFill>
                          <a:latin typeface="Calibri"/>
                        </a:rPr>
                        <a:t>5.0</a:t>
                      </a:r>
                    </a:p>
                  </a:txBody>
                  <a:tcPr marL="0" marR="0" marT="0" marB="0" anchor="b"/>
                </a:tc>
                <a:tc>
                  <a:txBody>
                    <a:bodyPr/>
                    <a:lstStyle/>
                    <a:p>
                      <a:pPr algn="ctr" fontAlgn="b"/>
                      <a:r>
                        <a:rPr lang="pt-BR" sz="1600" b="1" i="0" u="none" strike="noStrike" dirty="0">
                          <a:solidFill>
                            <a:srgbClr val="000000"/>
                          </a:solidFill>
                          <a:latin typeface="Calibri"/>
                        </a:rPr>
                        <a:t>100.7</a:t>
                      </a:r>
                    </a:p>
                  </a:txBody>
                  <a:tcPr marL="0" marR="0" marT="0" marB="0" anchor="b"/>
                </a:tc>
                <a:tc>
                  <a:txBody>
                    <a:bodyPr/>
                    <a:lstStyle/>
                    <a:p>
                      <a:pPr algn="ctr" fontAlgn="b"/>
                      <a:r>
                        <a:rPr lang="pt-BR" sz="1600" b="1" i="0" u="none" strike="noStrike" dirty="0">
                          <a:solidFill>
                            <a:srgbClr val="000000"/>
                          </a:solidFill>
                          <a:latin typeface="Calibri"/>
                        </a:rPr>
                        <a:t>22</a:t>
                      </a:r>
                    </a:p>
                  </a:txBody>
                  <a:tcPr marL="0" marR="0" marT="0" marB="0" anchor="b"/>
                </a:tc>
                <a:tc>
                  <a:txBody>
                    <a:bodyPr/>
                    <a:lstStyle/>
                    <a:p>
                      <a:pPr algn="ctr" fontAlgn="b"/>
                      <a:r>
                        <a:rPr lang="pt-BR" sz="1600" b="1" i="0" u="none" strike="noStrike" dirty="0">
                          <a:solidFill>
                            <a:srgbClr val="000000"/>
                          </a:solidFill>
                          <a:latin typeface="Calibri"/>
                        </a:rPr>
                        <a:t>21.8</a:t>
                      </a:r>
                    </a:p>
                  </a:txBody>
                  <a:tcPr marL="0" marR="0" marT="0" marB="0" anchor="b"/>
                </a:tc>
              </a:tr>
              <a:tr h="317874">
                <a:tc>
                  <a:txBody>
                    <a:bodyPr/>
                    <a:lstStyle/>
                    <a:p>
                      <a:pPr algn="ctr" fontAlgn="b"/>
                      <a:r>
                        <a:rPr lang="pt-BR" sz="1600" b="1" i="0" u="none" strike="noStrike" dirty="0">
                          <a:solidFill>
                            <a:srgbClr val="C00000"/>
                          </a:solidFill>
                          <a:latin typeface="Calibri"/>
                        </a:rPr>
                        <a:t>4</a:t>
                      </a:r>
                    </a:p>
                  </a:txBody>
                  <a:tcPr marL="0" marR="0" marT="0" marB="0" anchor="b"/>
                </a:tc>
                <a:tc>
                  <a:txBody>
                    <a:bodyPr/>
                    <a:lstStyle/>
                    <a:p>
                      <a:pPr algn="ctr" fontAlgn="b"/>
                      <a:r>
                        <a:rPr lang="pt-BR" sz="1600" b="1" i="0" u="none" strike="noStrike" dirty="0">
                          <a:solidFill>
                            <a:srgbClr val="C00000"/>
                          </a:solidFill>
                          <a:latin typeface="Calibri"/>
                        </a:rPr>
                        <a:t>4.8</a:t>
                      </a:r>
                    </a:p>
                  </a:txBody>
                  <a:tcPr marL="0" marR="0" marT="0" marB="0" anchor="b"/>
                </a:tc>
                <a:tc>
                  <a:txBody>
                    <a:bodyPr/>
                    <a:lstStyle/>
                    <a:p>
                      <a:pPr algn="ctr" fontAlgn="b"/>
                      <a:r>
                        <a:rPr lang="pt-BR" sz="1600" b="1" i="0" u="none" strike="noStrike" dirty="0">
                          <a:solidFill>
                            <a:srgbClr val="C00000"/>
                          </a:solidFill>
                          <a:latin typeface="Calibri"/>
                        </a:rPr>
                        <a:t>131.1</a:t>
                      </a:r>
                    </a:p>
                  </a:txBody>
                  <a:tcPr marL="0" marR="0" marT="0" marB="0" anchor="b"/>
                </a:tc>
                <a:tc>
                  <a:txBody>
                    <a:bodyPr/>
                    <a:lstStyle/>
                    <a:p>
                      <a:pPr algn="ctr" fontAlgn="b"/>
                      <a:r>
                        <a:rPr lang="pt-BR" sz="1600" b="1" i="0" u="none" strike="noStrike" dirty="0">
                          <a:solidFill>
                            <a:srgbClr val="C00000"/>
                          </a:solidFill>
                          <a:latin typeface="Calibri"/>
                        </a:rPr>
                        <a:t>28</a:t>
                      </a:r>
                    </a:p>
                  </a:txBody>
                  <a:tcPr marL="0" marR="0" marT="0" marB="0" anchor="b"/>
                </a:tc>
                <a:tc>
                  <a:txBody>
                    <a:bodyPr/>
                    <a:lstStyle/>
                    <a:p>
                      <a:pPr algn="ctr" fontAlgn="b"/>
                      <a:r>
                        <a:rPr lang="pt-BR" sz="1600" b="1" i="0" u="none" strike="noStrike" dirty="0">
                          <a:solidFill>
                            <a:srgbClr val="C00000"/>
                          </a:solidFill>
                          <a:latin typeface="Calibri"/>
                        </a:rPr>
                        <a:t>37.1</a:t>
                      </a:r>
                    </a:p>
                  </a:txBody>
                  <a:tcPr marL="0" marR="0" marT="0" marB="0" anchor="b"/>
                </a:tc>
              </a:tr>
              <a:tr h="317874">
                <a:tc>
                  <a:txBody>
                    <a:bodyPr/>
                    <a:lstStyle/>
                    <a:p>
                      <a:pPr algn="ctr" fontAlgn="b"/>
                      <a:r>
                        <a:rPr lang="pt-BR" sz="1600" b="1" i="0" u="none" strike="noStrike" dirty="0">
                          <a:solidFill>
                            <a:srgbClr val="000000"/>
                          </a:solidFill>
                          <a:latin typeface="Calibri"/>
                        </a:rPr>
                        <a:t>5</a:t>
                      </a:r>
                    </a:p>
                  </a:txBody>
                  <a:tcPr marL="0" marR="0" marT="0" marB="0" anchor="b"/>
                </a:tc>
                <a:tc>
                  <a:txBody>
                    <a:bodyPr/>
                    <a:lstStyle/>
                    <a:p>
                      <a:pPr algn="ctr" fontAlgn="b"/>
                      <a:r>
                        <a:rPr lang="pt-BR" sz="1600" b="1" i="0" u="none" strike="noStrike" dirty="0">
                          <a:solidFill>
                            <a:srgbClr val="000000"/>
                          </a:solidFill>
                          <a:latin typeface="Calibri"/>
                        </a:rPr>
                        <a:t>4.9</a:t>
                      </a:r>
                    </a:p>
                  </a:txBody>
                  <a:tcPr marL="0" marR="0" marT="0" marB="0" anchor="b"/>
                </a:tc>
                <a:tc>
                  <a:txBody>
                    <a:bodyPr/>
                    <a:lstStyle/>
                    <a:p>
                      <a:pPr algn="ctr" fontAlgn="b"/>
                      <a:r>
                        <a:rPr lang="pt-BR" sz="1600" b="1" i="0" u="none" strike="noStrike" dirty="0">
                          <a:solidFill>
                            <a:srgbClr val="000000"/>
                          </a:solidFill>
                          <a:latin typeface="Calibri"/>
                        </a:rPr>
                        <a:t>89.3</a:t>
                      </a:r>
                    </a:p>
                  </a:txBody>
                  <a:tcPr marL="0" marR="0" marT="0" marB="0" anchor="b"/>
                </a:tc>
                <a:tc>
                  <a:txBody>
                    <a:bodyPr/>
                    <a:lstStyle/>
                    <a:p>
                      <a:pPr algn="ctr" fontAlgn="b"/>
                      <a:r>
                        <a:rPr lang="pt-BR" sz="1600" b="1" i="0" u="none" strike="noStrike" dirty="0">
                          <a:solidFill>
                            <a:srgbClr val="000000"/>
                          </a:solidFill>
                          <a:latin typeface="Calibri"/>
                        </a:rPr>
                        <a:t>28</a:t>
                      </a:r>
                    </a:p>
                  </a:txBody>
                  <a:tcPr marL="0" marR="0" marT="0" marB="0" anchor="b"/>
                </a:tc>
                <a:tc>
                  <a:txBody>
                    <a:bodyPr/>
                    <a:lstStyle/>
                    <a:p>
                      <a:pPr algn="ctr" fontAlgn="b"/>
                      <a:r>
                        <a:rPr lang="pt-BR" sz="1600" b="1" i="0" u="none" strike="noStrike" dirty="0">
                          <a:solidFill>
                            <a:srgbClr val="000000"/>
                          </a:solidFill>
                          <a:latin typeface="Calibri"/>
                        </a:rPr>
                        <a:t>25.3</a:t>
                      </a:r>
                    </a:p>
                  </a:txBody>
                  <a:tcPr marL="0" marR="0" marT="0" marB="0" anchor="b"/>
                </a:tc>
              </a:tr>
            </a:tbl>
          </a:graphicData>
        </a:graphic>
      </p:graphicFrame>
      <p:cxnSp>
        <p:nvCxnSpPr>
          <p:cNvPr id="28772" name="Straight Connector 10"/>
          <p:cNvCxnSpPr>
            <a:cxnSpLocks noChangeShapeType="1"/>
          </p:cNvCxnSpPr>
          <p:nvPr/>
        </p:nvCxnSpPr>
        <p:spPr bwMode="auto">
          <a:xfrm>
            <a:off x="0" y="671513"/>
            <a:ext cx="9144000" cy="0"/>
          </a:xfrm>
          <a:prstGeom prst="line">
            <a:avLst/>
          </a:prstGeom>
          <a:noFill/>
          <a:ln w="38100" algn="ctr">
            <a:solidFill>
              <a:srgbClr val="008047"/>
            </a:solidFill>
            <a:round/>
            <a:headEnd/>
            <a:tailEn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14313" y="630238"/>
            <a:ext cx="8786812" cy="1143000"/>
          </a:xfrm>
          <a:prstGeom prst="rect">
            <a:avLst/>
          </a:prstGeom>
        </p:spPr>
        <p:txBody>
          <a:bodyPr/>
          <a:lstStyle/>
          <a:p>
            <a:pPr algn="ctr" eaLnBrk="0" hangingPunct="0">
              <a:defRPr/>
            </a:pPr>
            <a:r>
              <a:rPr lang="pt-BR" sz="3600" b="1" kern="0" dirty="0">
                <a:solidFill>
                  <a:srgbClr val="008047"/>
                </a:solidFill>
                <a:latin typeface="Comic Sans MS" pitchFamily="66" charset="0"/>
                <a:ea typeface="+mj-ea"/>
                <a:cs typeface="+mj-cs"/>
              </a:rPr>
              <a:t>Priliminary Results</a:t>
            </a:r>
          </a:p>
        </p:txBody>
      </p:sp>
      <p:sp>
        <p:nvSpPr>
          <p:cNvPr id="29699" name="CaixaDeTexto 3"/>
          <p:cNvSpPr txBox="1">
            <a:spLocks noChangeArrowheads="1"/>
          </p:cNvSpPr>
          <p:nvPr/>
        </p:nvSpPr>
        <p:spPr bwMode="auto">
          <a:xfrm>
            <a:off x="796925" y="5214938"/>
            <a:ext cx="7286625" cy="461962"/>
          </a:xfrm>
          <a:prstGeom prst="rect">
            <a:avLst/>
          </a:prstGeom>
          <a:noFill/>
          <a:ln w="9525">
            <a:noFill/>
            <a:miter lim="800000"/>
            <a:headEnd/>
            <a:tailEnd/>
          </a:ln>
        </p:spPr>
        <p:txBody>
          <a:bodyPr>
            <a:spAutoFit/>
          </a:bodyPr>
          <a:lstStyle/>
          <a:p>
            <a:pPr eaLnBrk="0" hangingPunct="0"/>
            <a:r>
              <a:rPr lang="pt-BR" altLang="pt-BR">
                <a:latin typeface="Calibri" pitchFamily="34" charset="0"/>
                <a:ea typeface="Calibri" pitchFamily="34" charset="0"/>
                <a:cs typeface="Calibri" pitchFamily="34" charset="0"/>
              </a:rPr>
              <a:t>Unpublished results: Embrapa Milho e Sorgo-2012</a:t>
            </a:r>
          </a:p>
        </p:txBody>
      </p:sp>
      <p:graphicFrame>
        <p:nvGraphicFramePr>
          <p:cNvPr id="5" name="Tabela 4"/>
          <p:cNvGraphicFramePr>
            <a:graphicFrameLocks noGrp="1"/>
          </p:cNvGraphicFramePr>
          <p:nvPr/>
        </p:nvGraphicFramePr>
        <p:xfrm>
          <a:off x="342900" y="1412875"/>
          <a:ext cx="8550275" cy="3807029"/>
        </p:xfrm>
        <a:graphic>
          <a:graphicData uri="http://schemas.openxmlformats.org/drawingml/2006/table">
            <a:tbl>
              <a:tblPr firstRow="1" bandRow="1">
                <a:tableStyleId>{5C22544A-7EE6-4342-B048-85BDC9FD1C3A}</a:tableStyleId>
              </a:tblPr>
              <a:tblGrid>
                <a:gridCol w="2069027"/>
                <a:gridCol w="1152222"/>
                <a:gridCol w="1512291"/>
                <a:gridCol w="1139376"/>
                <a:gridCol w="1295496"/>
                <a:gridCol w="1381863"/>
              </a:tblGrid>
              <a:tr h="1277369">
                <a:tc>
                  <a:txBody>
                    <a:bodyPr/>
                    <a:lstStyle/>
                    <a:p>
                      <a:pPr algn="ctr"/>
                      <a:r>
                        <a:rPr lang="pt-BR" sz="2400" b="1" dirty="0" smtClean="0">
                          <a:latin typeface="Calibri" pitchFamily="34" charset="0"/>
                          <a:cs typeface="Calibri" pitchFamily="34" charset="0"/>
                        </a:rPr>
                        <a:t>Characteristic</a:t>
                      </a:r>
                      <a:endParaRPr lang="pt-BR" sz="2400" b="1" dirty="0">
                        <a:latin typeface="Calibri" pitchFamily="34" charset="0"/>
                        <a:cs typeface="Calibri" pitchFamily="34" charset="0"/>
                      </a:endParaRPr>
                    </a:p>
                  </a:txBody>
                  <a:tcPr marL="91446" marR="91446" marT="45704" marB="45704"/>
                </a:tc>
                <a:tc>
                  <a:txBody>
                    <a:bodyPr/>
                    <a:lstStyle/>
                    <a:p>
                      <a:pPr algn="ctr"/>
                      <a:r>
                        <a:rPr lang="pt-BR" sz="2400" b="1" dirty="0" smtClean="0">
                          <a:latin typeface="Calibri" pitchFamily="34" charset="0"/>
                          <a:cs typeface="Calibri" pitchFamily="34" charset="0"/>
                        </a:rPr>
                        <a:t>Unit</a:t>
                      </a:r>
                      <a:endParaRPr lang="pt-BR" sz="2400" b="1" dirty="0">
                        <a:latin typeface="Calibri" pitchFamily="34" charset="0"/>
                        <a:cs typeface="Calibri" pitchFamily="34" charset="0"/>
                      </a:endParaRPr>
                    </a:p>
                  </a:txBody>
                  <a:tcPr marL="91446" marR="91446" marT="45704" marB="45704"/>
                </a:tc>
                <a:tc>
                  <a:txBody>
                    <a:bodyPr/>
                    <a:lstStyle/>
                    <a:p>
                      <a:pPr algn="ctr"/>
                      <a:r>
                        <a:rPr lang="pt-BR" sz="2400" b="1" dirty="0" smtClean="0">
                          <a:latin typeface="Calibri" pitchFamily="34" charset="0"/>
                          <a:cs typeface="Calibri" pitchFamily="34" charset="0"/>
                        </a:rPr>
                        <a:t>Sorghum Biomassa</a:t>
                      </a:r>
                      <a:endParaRPr lang="pt-BR" sz="2400" b="1" dirty="0">
                        <a:latin typeface="Calibri" pitchFamily="34" charset="0"/>
                        <a:cs typeface="Calibri" pitchFamily="34" charset="0"/>
                      </a:endParaRPr>
                    </a:p>
                  </a:txBody>
                  <a:tcPr marL="91446" marR="91446" marT="45704" marB="45704"/>
                </a:tc>
                <a:tc>
                  <a:txBody>
                    <a:bodyPr/>
                    <a:lstStyle/>
                    <a:p>
                      <a:pPr algn="ctr"/>
                      <a:r>
                        <a:rPr lang="pt-BR" sz="2400" b="1" dirty="0" smtClean="0">
                          <a:latin typeface="Calibri" pitchFamily="34" charset="0"/>
                          <a:cs typeface="Calibri" pitchFamily="34" charset="0"/>
                        </a:rPr>
                        <a:t>Energy</a:t>
                      </a:r>
                    </a:p>
                    <a:p>
                      <a:pPr algn="ctr"/>
                      <a:r>
                        <a:rPr lang="pt-BR" sz="2400" b="1" dirty="0" smtClean="0">
                          <a:latin typeface="Calibri" pitchFamily="34" charset="0"/>
                          <a:cs typeface="Calibri" pitchFamily="34" charset="0"/>
                        </a:rPr>
                        <a:t>Cana</a:t>
                      </a:r>
                      <a:endParaRPr lang="pt-BR" sz="2400" b="1" dirty="0">
                        <a:latin typeface="Calibri" pitchFamily="34" charset="0"/>
                        <a:cs typeface="Calibri" pitchFamily="34" charset="0"/>
                      </a:endParaRPr>
                    </a:p>
                  </a:txBody>
                  <a:tcPr marL="91446" marR="91446" marT="45704" marB="45704"/>
                </a:tc>
                <a:tc>
                  <a:txBody>
                    <a:bodyPr/>
                    <a:lstStyle/>
                    <a:p>
                      <a:pPr algn="ctr"/>
                      <a:r>
                        <a:rPr lang="pt-BR" sz="2400" b="1" dirty="0" smtClean="0">
                          <a:latin typeface="Calibri" pitchFamily="34" charset="0"/>
                          <a:cs typeface="Calibri" pitchFamily="34" charset="0"/>
                        </a:rPr>
                        <a:t>Stems</a:t>
                      </a:r>
                      <a:r>
                        <a:rPr lang="pt-BR" sz="2400" b="1" baseline="0" dirty="0" smtClean="0">
                          <a:latin typeface="Calibri" pitchFamily="34" charset="0"/>
                          <a:cs typeface="Calibri" pitchFamily="34" charset="0"/>
                        </a:rPr>
                        <a:t> of Energy</a:t>
                      </a:r>
                    </a:p>
                    <a:p>
                      <a:pPr algn="ctr"/>
                      <a:r>
                        <a:rPr lang="pt-BR" sz="2400" b="1" dirty="0" smtClean="0">
                          <a:latin typeface="Calibri" pitchFamily="34" charset="0"/>
                          <a:cs typeface="Calibri" pitchFamily="34" charset="0"/>
                        </a:rPr>
                        <a:t>Cana </a:t>
                      </a:r>
                      <a:endParaRPr lang="pt-BR" sz="2400" b="1" dirty="0">
                        <a:latin typeface="Calibri" pitchFamily="34" charset="0"/>
                        <a:cs typeface="Calibri" pitchFamily="34" charset="0"/>
                      </a:endParaRPr>
                    </a:p>
                  </a:txBody>
                  <a:tcPr marL="91446" marR="91446" marT="45704" marB="45704"/>
                </a:tc>
                <a:tc>
                  <a:txBody>
                    <a:bodyPr/>
                    <a:lstStyle/>
                    <a:p>
                      <a:pPr algn="ctr"/>
                      <a:r>
                        <a:rPr lang="pt-BR" sz="2400" b="1" dirty="0" smtClean="0">
                          <a:latin typeface="Calibri" pitchFamily="34" charset="0"/>
                          <a:cs typeface="Calibri" pitchFamily="34" charset="0"/>
                        </a:rPr>
                        <a:t>Elephante</a:t>
                      </a:r>
                    </a:p>
                    <a:p>
                      <a:pPr algn="ctr"/>
                      <a:r>
                        <a:rPr lang="pt-BR" sz="2400" b="1" dirty="0" smtClean="0">
                          <a:latin typeface="Calibri" pitchFamily="34" charset="0"/>
                          <a:cs typeface="Calibri" pitchFamily="34" charset="0"/>
                        </a:rPr>
                        <a:t>Grass</a:t>
                      </a:r>
                      <a:endParaRPr lang="pt-BR" sz="2400" b="1" dirty="0">
                        <a:latin typeface="Calibri" pitchFamily="34" charset="0"/>
                        <a:cs typeface="Calibri" pitchFamily="34" charset="0"/>
                      </a:endParaRPr>
                    </a:p>
                  </a:txBody>
                  <a:tcPr marL="91446" marR="91446" marT="45704" marB="45704"/>
                </a:tc>
              </a:tr>
              <a:tr h="1188566">
                <a:tc>
                  <a:txBody>
                    <a:bodyPr/>
                    <a:lstStyle/>
                    <a:p>
                      <a:r>
                        <a:rPr lang="pt-BR" sz="2400" b="1" dirty="0" smtClean="0">
                          <a:latin typeface="Calibri" pitchFamily="34" charset="0"/>
                          <a:cs typeface="Calibri" pitchFamily="34" charset="0"/>
                        </a:rPr>
                        <a:t>Superior Energy Content</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Kcal /kg</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4298,4</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4393,9</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4417,8</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4059,6</a:t>
                      </a:r>
                      <a:endParaRPr lang="pt-BR" sz="2400" b="1" dirty="0">
                        <a:latin typeface="Calibri" pitchFamily="34" charset="0"/>
                        <a:cs typeface="Calibri" pitchFamily="34" charset="0"/>
                      </a:endParaRPr>
                    </a:p>
                  </a:txBody>
                  <a:tcPr marL="91446" marR="91446" marT="45704" marB="45704"/>
                </a:tc>
              </a:tr>
              <a:tr h="822846">
                <a:tc>
                  <a:txBody>
                    <a:bodyPr/>
                    <a:lstStyle/>
                    <a:p>
                      <a:r>
                        <a:rPr lang="pt-BR" sz="2400" b="1" dirty="0" smtClean="0">
                          <a:latin typeface="Calibri" pitchFamily="34" charset="0"/>
                          <a:cs typeface="Calibri" pitchFamily="34" charset="0"/>
                        </a:rPr>
                        <a:t>Inferior Energy Content</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Kcal /kg</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3987,9</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4059,60</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4107,36</a:t>
                      </a:r>
                      <a:endParaRPr lang="pt-BR" sz="2400" b="1" dirty="0">
                        <a:latin typeface="Calibri" pitchFamily="34" charset="0"/>
                        <a:cs typeface="Calibri" pitchFamily="34" charset="0"/>
                      </a:endParaRPr>
                    </a:p>
                  </a:txBody>
                  <a:tcPr marL="91446" marR="91446" marT="45704" marB="45704"/>
                </a:tc>
                <a:tc>
                  <a:txBody>
                    <a:bodyPr/>
                    <a:lstStyle/>
                    <a:p>
                      <a:r>
                        <a:rPr lang="pt-BR" sz="2400" b="1" dirty="0" smtClean="0">
                          <a:latin typeface="Calibri" pitchFamily="34" charset="0"/>
                          <a:cs typeface="Calibri" pitchFamily="34" charset="0"/>
                        </a:rPr>
                        <a:t>3377,0</a:t>
                      </a:r>
                      <a:endParaRPr lang="pt-BR" sz="2400" b="1" dirty="0">
                        <a:latin typeface="Calibri" pitchFamily="34" charset="0"/>
                        <a:cs typeface="Calibri" pitchFamily="34" charset="0"/>
                      </a:endParaRPr>
                    </a:p>
                  </a:txBody>
                  <a:tcPr marL="91446" marR="91446" marT="45704" marB="45704"/>
                </a:tc>
              </a:tr>
              <a:tr h="518044">
                <a:tc>
                  <a:txBody>
                    <a:bodyPr/>
                    <a:lstStyle/>
                    <a:p>
                      <a:endParaRPr lang="pt-BR" sz="1800" dirty="0"/>
                    </a:p>
                  </a:txBody>
                  <a:tcPr marL="91446" marR="91446" marT="45704" marB="45704"/>
                </a:tc>
                <a:tc>
                  <a:txBody>
                    <a:bodyPr/>
                    <a:lstStyle/>
                    <a:p>
                      <a:endParaRPr lang="pt-BR" sz="1800" dirty="0"/>
                    </a:p>
                  </a:txBody>
                  <a:tcPr marL="91446" marR="91446" marT="45704" marB="45704"/>
                </a:tc>
                <a:tc>
                  <a:txBody>
                    <a:bodyPr/>
                    <a:lstStyle/>
                    <a:p>
                      <a:endParaRPr lang="pt-BR" sz="1800"/>
                    </a:p>
                  </a:txBody>
                  <a:tcPr marL="91446" marR="91446" marT="45704" marB="45704"/>
                </a:tc>
                <a:tc>
                  <a:txBody>
                    <a:bodyPr/>
                    <a:lstStyle/>
                    <a:p>
                      <a:endParaRPr lang="pt-BR" sz="1800"/>
                    </a:p>
                  </a:txBody>
                  <a:tcPr marL="91446" marR="91446" marT="45704" marB="45704"/>
                </a:tc>
                <a:tc>
                  <a:txBody>
                    <a:bodyPr/>
                    <a:lstStyle/>
                    <a:p>
                      <a:endParaRPr lang="pt-BR" sz="1800"/>
                    </a:p>
                  </a:txBody>
                  <a:tcPr marL="91446" marR="91446" marT="45704" marB="45704"/>
                </a:tc>
                <a:tc>
                  <a:txBody>
                    <a:bodyPr/>
                    <a:lstStyle/>
                    <a:p>
                      <a:endParaRPr lang="pt-BR" sz="1800" dirty="0"/>
                    </a:p>
                  </a:txBody>
                  <a:tcPr marL="91446" marR="91446" marT="45704" marB="45704"/>
                </a:tc>
              </a:tr>
            </a:tbl>
          </a:graphicData>
        </a:graphic>
      </p:graphicFrame>
      <p:sp>
        <p:nvSpPr>
          <p:cNvPr id="29737" name="TextBox 5"/>
          <p:cNvSpPr txBox="1">
            <a:spLocks noChangeArrowheads="1"/>
          </p:cNvSpPr>
          <p:nvPr/>
        </p:nvSpPr>
        <p:spPr bwMode="auto">
          <a:xfrm>
            <a:off x="963613" y="5676900"/>
            <a:ext cx="3124200" cy="460375"/>
          </a:xfrm>
          <a:prstGeom prst="rect">
            <a:avLst/>
          </a:prstGeom>
          <a:noFill/>
          <a:ln w="9525">
            <a:noFill/>
            <a:miter lim="800000"/>
            <a:headEnd/>
            <a:tailEnd/>
          </a:ln>
        </p:spPr>
        <p:txBody>
          <a:bodyPr wrap="none">
            <a:spAutoFit/>
          </a:bodyPr>
          <a:lstStyle/>
          <a:p>
            <a:pPr eaLnBrk="0" hangingPunct="0"/>
            <a:r>
              <a:rPr lang="pt-BR" altLang="de-DE" b="1">
                <a:latin typeface="Calibri" pitchFamily="34" charset="0"/>
                <a:ea typeface="Calibri" pitchFamily="34" charset="0"/>
                <a:cs typeface="Calibri" pitchFamily="34" charset="0"/>
              </a:rPr>
              <a:t>1 Mj = 238,85 Kcal Kg-1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6"/>
          <p:cNvSpPr txBox="1">
            <a:spLocks noChangeArrowheads="1"/>
          </p:cNvSpPr>
          <p:nvPr/>
        </p:nvSpPr>
        <p:spPr bwMode="auto">
          <a:xfrm>
            <a:off x="38100" y="195263"/>
            <a:ext cx="8350250" cy="954087"/>
          </a:xfrm>
          <a:prstGeom prst="rect">
            <a:avLst/>
          </a:prstGeom>
          <a:noFill/>
          <a:ln w="9525">
            <a:noFill/>
            <a:miter lim="800000"/>
            <a:headEnd/>
            <a:tailEnd/>
          </a:ln>
        </p:spPr>
        <p:txBody>
          <a:bodyPr>
            <a:spAutoFit/>
          </a:bodyPr>
          <a:lstStyle/>
          <a:p>
            <a:pPr algn="ctr" eaLnBrk="0" hangingPunct="0"/>
            <a:r>
              <a:rPr lang="pt-BR" altLang="de-DE" sz="2800" b="1">
                <a:solidFill>
                  <a:srgbClr val="669900"/>
                </a:solidFill>
                <a:latin typeface="Comic Sans MS" pitchFamily="66" charset="0"/>
                <a:ea typeface="Calibri" pitchFamily="34" charset="0"/>
                <a:cs typeface="Calibri" pitchFamily="34" charset="0"/>
              </a:rPr>
              <a:t>New Biomass Hybrid </a:t>
            </a:r>
            <a:r>
              <a:rPr lang="pt-BR" altLang="de-DE" sz="2800" b="1">
                <a:solidFill>
                  <a:srgbClr val="669900"/>
                </a:solidFill>
                <a:latin typeface="Calibri" pitchFamily="34" charset="0"/>
                <a:ea typeface="Calibri" pitchFamily="34" charset="0"/>
                <a:cs typeface="Calibri" pitchFamily="34" charset="0"/>
              </a:rPr>
              <a:t>CMSXS7015* </a:t>
            </a:r>
          </a:p>
          <a:p>
            <a:pPr algn="ctr" eaLnBrk="0" hangingPunct="0"/>
            <a:r>
              <a:rPr lang="pt-BR" altLang="de-DE" sz="2800" b="1">
                <a:solidFill>
                  <a:srgbClr val="669900"/>
                </a:solidFill>
                <a:latin typeface="Comic Sans MS" pitchFamily="66" charset="0"/>
                <a:ea typeface="Calibri" pitchFamily="34" charset="0"/>
                <a:cs typeface="Calibri" pitchFamily="34" charset="0"/>
              </a:rPr>
              <a:t>  </a:t>
            </a:r>
          </a:p>
        </p:txBody>
      </p:sp>
      <p:pic>
        <p:nvPicPr>
          <p:cNvPr id="30723" name="Picture 3"/>
          <p:cNvPicPr>
            <a:picLocks noChangeAspect="1" noChangeArrowheads="1"/>
          </p:cNvPicPr>
          <p:nvPr/>
        </p:nvPicPr>
        <p:blipFill>
          <a:blip r:embed="rId2"/>
          <a:srcRect/>
          <a:stretch>
            <a:fillRect/>
          </a:stretch>
        </p:blipFill>
        <p:spPr bwMode="auto">
          <a:xfrm>
            <a:off x="5219700" y="1149350"/>
            <a:ext cx="3384550" cy="5078413"/>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a:srcRect/>
          <a:stretch>
            <a:fillRect/>
          </a:stretch>
        </p:blipFill>
        <p:spPr bwMode="auto">
          <a:xfrm>
            <a:off x="468313" y="1125538"/>
            <a:ext cx="4030662" cy="5119687"/>
          </a:xfrm>
          <a:prstGeom prst="rect">
            <a:avLst/>
          </a:prstGeom>
          <a:noFill/>
          <a:ln w="9525">
            <a:noFill/>
            <a:miter lim="800000"/>
            <a:headEnd/>
            <a:tailEnd/>
          </a:ln>
          <a:effectLst/>
        </p:spPr>
      </p:pic>
      <p:sp>
        <p:nvSpPr>
          <p:cNvPr id="30725" name="CaixaDeTexto 1"/>
          <p:cNvSpPr txBox="1">
            <a:spLocks noChangeArrowheads="1"/>
          </p:cNvSpPr>
          <p:nvPr/>
        </p:nvSpPr>
        <p:spPr bwMode="auto">
          <a:xfrm>
            <a:off x="1763713" y="6237288"/>
            <a:ext cx="1800225" cy="461962"/>
          </a:xfrm>
          <a:prstGeom prst="rect">
            <a:avLst/>
          </a:prstGeom>
          <a:noFill/>
          <a:ln w="9525">
            <a:noFill/>
            <a:miter lim="800000"/>
            <a:headEnd/>
            <a:tailEnd/>
          </a:ln>
        </p:spPr>
        <p:txBody>
          <a:bodyPr>
            <a:spAutoFit/>
          </a:bodyPr>
          <a:lstStyle/>
          <a:p>
            <a:pPr eaLnBrk="0" hangingPunct="0"/>
            <a:r>
              <a:rPr lang="pt-BR" altLang="de-DE"/>
              <a:t>150 DAP</a:t>
            </a:r>
          </a:p>
        </p:txBody>
      </p:sp>
      <p:sp>
        <p:nvSpPr>
          <p:cNvPr id="30726" name="CaixaDeTexto 11"/>
          <p:cNvSpPr txBox="1">
            <a:spLocks noChangeArrowheads="1"/>
          </p:cNvSpPr>
          <p:nvPr/>
        </p:nvSpPr>
        <p:spPr bwMode="auto">
          <a:xfrm>
            <a:off x="5867400" y="6308725"/>
            <a:ext cx="1800225" cy="461963"/>
          </a:xfrm>
          <a:prstGeom prst="rect">
            <a:avLst/>
          </a:prstGeom>
          <a:noFill/>
          <a:ln w="9525">
            <a:noFill/>
            <a:miter lim="800000"/>
            <a:headEnd/>
            <a:tailEnd/>
          </a:ln>
        </p:spPr>
        <p:txBody>
          <a:bodyPr>
            <a:spAutoFit/>
          </a:bodyPr>
          <a:lstStyle/>
          <a:p>
            <a:pPr eaLnBrk="0" hangingPunct="0"/>
            <a:r>
              <a:rPr lang="pt-BR" altLang="de-DE"/>
              <a:t>206 DAP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4099" name="Conector reto 8"/>
          <p:cNvCxnSpPr>
            <a:cxnSpLocks noChangeShapeType="1"/>
          </p:cNvCxnSpPr>
          <p:nvPr/>
        </p:nvCxnSpPr>
        <p:spPr bwMode="auto">
          <a:xfrm>
            <a:off x="0" y="692150"/>
            <a:ext cx="9144000" cy="0"/>
          </a:xfrm>
          <a:prstGeom prst="line">
            <a:avLst/>
          </a:prstGeom>
          <a:noFill/>
          <a:ln w="38100" algn="ctr">
            <a:solidFill>
              <a:srgbClr val="008047"/>
            </a:solidFill>
            <a:round/>
            <a:headEnd/>
            <a:tailEnd/>
          </a:ln>
          <a:effectLst/>
        </p:spPr>
      </p:cxnSp>
      <p:sp>
        <p:nvSpPr>
          <p:cNvPr id="4100" name="Rectangle 3"/>
          <p:cNvSpPr>
            <a:spLocks noChangeArrowheads="1"/>
          </p:cNvSpPr>
          <p:nvPr/>
        </p:nvSpPr>
        <p:spPr bwMode="auto">
          <a:xfrm>
            <a:off x="0" y="706438"/>
            <a:ext cx="9144000" cy="6699250"/>
          </a:xfrm>
          <a:prstGeom prst="rect">
            <a:avLst/>
          </a:prstGeom>
          <a:noFill/>
          <a:ln w="9525">
            <a:noFill/>
            <a:miter lim="800000"/>
            <a:headEnd/>
            <a:tailEnd/>
          </a:ln>
        </p:spPr>
        <p:txBody>
          <a:bodyPr>
            <a:spAutoFit/>
          </a:bodyPr>
          <a:lstStyle/>
          <a:p>
            <a:pPr eaLnBrk="0" hangingPunct="0">
              <a:buFont typeface="Wingdings" pitchFamily="2" charset="2"/>
              <a:buChar char="Ø"/>
            </a:pPr>
            <a:endParaRPr lang="en-US" altLang="de-DE" sz="800" b="1">
              <a:solidFill>
                <a:srgbClr val="008047"/>
              </a:solidFill>
              <a:latin typeface="Comic Sans MS" pitchFamily="66" charset="0"/>
            </a:endParaRPr>
          </a:p>
          <a:p>
            <a:pPr eaLnBrk="0" hangingPunct="0">
              <a:buFont typeface="Wingdings" pitchFamily="2" charset="2"/>
              <a:buChar char="Ø"/>
            </a:pPr>
            <a:r>
              <a:rPr lang="en-US" altLang="de-DE" b="1">
                <a:solidFill>
                  <a:srgbClr val="008047"/>
                </a:solidFill>
                <a:latin typeface="Comic Sans MS" pitchFamily="66" charset="0"/>
              </a:rPr>
              <a:t>  Minimum Ethanol Productivity (L/t and L/ha)</a:t>
            </a:r>
          </a:p>
          <a:p>
            <a:pPr eaLnBrk="0" hangingPunct="0"/>
            <a:endParaRPr lang="en-US" altLang="de-DE" sz="800" b="1">
              <a:solidFill>
                <a:srgbClr val="008047"/>
              </a:solidFill>
              <a:latin typeface="Comic Sans MS" pitchFamily="66" charset="0"/>
            </a:endParaRPr>
          </a:p>
          <a:p>
            <a:pPr eaLnBrk="0" hangingPunct="0">
              <a:buFont typeface="Wingdings" pitchFamily="2" charset="2"/>
              <a:buChar char="Ø"/>
            </a:pPr>
            <a:r>
              <a:rPr lang="en-US" altLang="de-DE" b="1">
                <a:solidFill>
                  <a:srgbClr val="008047"/>
                </a:solidFill>
                <a:latin typeface="Comic Sans MS" pitchFamily="66" charset="0"/>
              </a:rPr>
              <a:t>  Productivity</a:t>
            </a:r>
            <a:r>
              <a:rPr lang="en-US" altLang="de-DE">
                <a:solidFill>
                  <a:srgbClr val="008047"/>
                </a:solidFill>
                <a:latin typeface="Comic Sans MS" pitchFamily="66" charset="0"/>
              </a:rPr>
              <a:t> </a:t>
            </a:r>
            <a:r>
              <a:rPr lang="en-US" altLang="de-DE" b="1">
                <a:solidFill>
                  <a:srgbClr val="008047"/>
                </a:solidFill>
                <a:latin typeface="Consolas" pitchFamily="49" charset="0"/>
                <a:ea typeface="Consolas" pitchFamily="49" charset="0"/>
                <a:cs typeface="Consolas" pitchFamily="49" charset="0"/>
              </a:rPr>
              <a:t>= </a:t>
            </a:r>
            <a:r>
              <a:rPr lang="en-US" altLang="de-DE" b="1">
                <a:solidFill>
                  <a:srgbClr val="C00000"/>
                </a:solidFill>
                <a:latin typeface="Consolas" pitchFamily="49" charset="0"/>
                <a:ea typeface="Consolas" pitchFamily="49" charset="0"/>
                <a:cs typeface="Consolas" pitchFamily="49" charset="0"/>
              </a:rPr>
              <a:t>f</a:t>
            </a:r>
            <a:r>
              <a:rPr lang="en-US" altLang="de-DE" b="1" baseline="-4000">
                <a:solidFill>
                  <a:srgbClr val="C00000"/>
                </a:solidFill>
                <a:latin typeface="Consolas" pitchFamily="49" charset="0"/>
                <a:ea typeface="Consolas" pitchFamily="49" charset="0"/>
                <a:cs typeface="Consolas" pitchFamily="49" charset="0"/>
              </a:rPr>
              <a:t>(Genotype + Production System + Industrial Management)</a:t>
            </a:r>
          </a:p>
          <a:p>
            <a:pPr eaLnBrk="0" hangingPunct="0"/>
            <a:endParaRPr lang="pt-BR" altLang="de-DE" sz="800" b="1" baseline="-25000"/>
          </a:p>
          <a:p>
            <a:pPr eaLnBrk="0" hangingPunct="0">
              <a:buFont typeface="Wingdings" pitchFamily="2" charset="2"/>
              <a:buChar char="Ø"/>
            </a:pPr>
            <a:r>
              <a:rPr lang="en-US" altLang="de-DE" b="1">
                <a:solidFill>
                  <a:srgbClr val="008047"/>
                </a:solidFill>
                <a:latin typeface="Comic Sans MS" pitchFamily="66" charset="0"/>
              </a:rPr>
              <a:t>  Genotype – Variety vs. Hybrid </a:t>
            </a:r>
          </a:p>
          <a:p>
            <a:pPr eaLnBrk="0" hangingPunct="0"/>
            <a:r>
              <a:rPr lang="en-US" altLang="de-DE" b="1">
                <a:solidFill>
                  <a:srgbClr val="008047"/>
                </a:solidFill>
                <a:latin typeface="Comic Sans MS" pitchFamily="66" charset="0"/>
              </a:rPr>
              <a:t>            (Seed Producer vs. Biomass Producer)</a:t>
            </a:r>
          </a:p>
          <a:p>
            <a:pPr eaLnBrk="0" hangingPunct="0"/>
            <a:r>
              <a:rPr lang="en-US" altLang="de-DE" b="1">
                <a:solidFill>
                  <a:srgbClr val="008047"/>
                </a:solidFill>
                <a:latin typeface="Comic Sans MS" pitchFamily="66" charset="0"/>
              </a:rPr>
              <a:t>	     (Hybrids are the future sweet sorghum cultivars</a:t>
            </a:r>
          </a:p>
          <a:p>
            <a:pPr eaLnBrk="0" hangingPunct="0"/>
            <a:endParaRPr lang="pt-BR" altLang="de-DE" sz="800" b="1">
              <a:solidFill>
                <a:srgbClr val="008047"/>
              </a:solidFill>
              <a:latin typeface="Comic Sans MS" pitchFamily="66" charset="0"/>
            </a:endParaRPr>
          </a:p>
          <a:p>
            <a:pPr eaLnBrk="0" hangingPunct="0">
              <a:buFont typeface="Wingdings" pitchFamily="2" charset="2"/>
              <a:buChar char="Ø"/>
            </a:pPr>
            <a:r>
              <a:rPr lang="en-US" altLang="de-DE" b="1">
                <a:solidFill>
                  <a:srgbClr val="008047"/>
                </a:solidFill>
                <a:latin typeface="Comic Sans MS" pitchFamily="66" charset="0"/>
              </a:rPr>
              <a:t>  </a:t>
            </a:r>
            <a:r>
              <a:rPr lang="en-US" altLang="de-DE" b="1">
                <a:solidFill>
                  <a:srgbClr val="C00000"/>
                </a:solidFill>
                <a:latin typeface="Comic Sans MS" pitchFamily="66" charset="0"/>
              </a:rPr>
              <a:t>Production System </a:t>
            </a:r>
            <a:r>
              <a:rPr lang="en-US" altLang="de-DE" b="1">
                <a:solidFill>
                  <a:srgbClr val="008047"/>
                </a:solidFill>
                <a:latin typeface="Comic Sans MS" pitchFamily="66" charset="0"/>
              </a:rPr>
              <a:t>- Planting time, conventional</a:t>
            </a:r>
          </a:p>
          <a:p>
            <a:pPr eaLnBrk="0" hangingPunct="0"/>
            <a:r>
              <a:rPr lang="en-US" altLang="de-DE" b="1">
                <a:solidFill>
                  <a:srgbClr val="008047"/>
                </a:solidFill>
                <a:latin typeface="Comic Sans MS" pitchFamily="66" charset="0"/>
              </a:rPr>
              <a:t>       vs. minimum or no-till, row spacing,</a:t>
            </a:r>
          </a:p>
          <a:p>
            <a:pPr eaLnBrk="0" hangingPunct="0"/>
            <a:r>
              <a:rPr lang="en-US" altLang="de-DE" b="1">
                <a:solidFill>
                  <a:srgbClr val="008047"/>
                </a:solidFill>
                <a:latin typeface="Comic Sans MS" pitchFamily="66" charset="0"/>
              </a:rPr>
              <a:t>       fertilizer and plant density vs. harvesting</a:t>
            </a:r>
          </a:p>
          <a:p>
            <a:pPr eaLnBrk="0" hangingPunct="0"/>
            <a:r>
              <a:rPr lang="en-US" altLang="de-DE" b="1">
                <a:solidFill>
                  <a:srgbClr val="008047"/>
                </a:solidFill>
                <a:latin typeface="Comic Sans MS" pitchFamily="66" charset="0"/>
              </a:rPr>
              <a:t>       system, etc.</a:t>
            </a:r>
          </a:p>
          <a:p>
            <a:pPr eaLnBrk="0" hangingPunct="0"/>
            <a:endParaRPr lang="pt-BR" altLang="de-DE" sz="800" b="1">
              <a:solidFill>
                <a:srgbClr val="008047"/>
              </a:solidFill>
              <a:latin typeface="Comic Sans MS" pitchFamily="66" charset="0"/>
            </a:endParaRPr>
          </a:p>
          <a:p>
            <a:pPr eaLnBrk="0" hangingPunct="0">
              <a:buFont typeface="Wingdings" pitchFamily="2" charset="2"/>
              <a:buChar char="Ø"/>
            </a:pPr>
            <a:r>
              <a:rPr lang="en-US" altLang="de-DE" b="1">
                <a:solidFill>
                  <a:srgbClr val="008047"/>
                </a:solidFill>
                <a:latin typeface="Comic Sans MS" pitchFamily="66" charset="0"/>
              </a:rPr>
              <a:t>  </a:t>
            </a:r>
            <a:r>
              <a:rPr lang="en-US" altLang="de-DE" b="1">
                <a:solidFill>
                  <a:srgbClr val="C00000"/>
                </a:solidFill>
                <a:latin typeface="Comic Sans MS" pitchFamily="66" charset="0"/>
              </a:rPr>
              <a:t>Industrial Management </a:t>
            </a:r>
            <a:r>
              <a:rPr lang="en-US" altLang="de-DE" b="1">
                <a:solidFill>
                  <a:srgbClr val="008047"/>
                </a:solidFill>
                <a:latin typeface="Comic Sans MS" pitchFamily="66" charset="0"/>
              </a:rPr>
              <a:t>- Know you cultivar</a:t>
            </a:r>
          </a:p>
          <a:p>
            <a:pPr eaLnBrk="0" hangingPunct="0"/>
            <a:r>
              <a:rPr lang="en-US" altLang="de-DE" b="1">
                <a:solidFill>
                  <a:srgbClr val="008047"/>
                </a:solidFill>
                <a:latin typeface="Comic Sans MS" pitchFamily="66" charset="0"/>
              </a:rPr>
              <a:t>        (Period of Industrial Utilization)</a:t>
            </a:r>
            <a:endParaRPr lang="pt-BR" altLang="de-DE" b="1">
              <a:solidFill>
                <a:srgbClr val="008047"/>
              </a:solidFill>
              <a:latin typeface="Comic Sans MS" pitchFamily="66" charset="0"/>
            </a:endParaRPr>
          </a:p>
          <a:p>
            <a:pPr eaLnBrk="0" hangingPunct="0">
              <a:buFont typeface="Wingdings" pitchFamily="2" charset="2"/>
              <a:buChar char="Ø"/>
            </a:pPr>
            <a:r>
              <a:rPr lang="en-US" altLang="de-DE" b="1">
                <a:solidFill>
                  <a:srgbClr val="008047"/>
                </a:solidFill>
                <a:latin typeface="Comic Sans MS" pitchFamily="66" charset="0"/>
              </a:rPr>
              <a:t>  Ideal Cultivar</a:t>
            </a:r>
          </a:p>
          <a:p>
            <a:pPr eaLnBrk="0" hangingPunct="0">
              <a:buFont typeface="Wingdings" pitchFamily="2" charset="2"/>
              <a:buChar char="Ø"/>
            </a:pPr>
            <a:r>
              <a:rPr lang="en-US" altLang="de-DE" b="1">
                <a:solidFill>
                  <a:srgbClr val="008047"/>
                </a:solidFill>
                <a:latin typeface="Comic Sans MS" pitchFamily="66" charset="0"/>
              </a:rPr>
              <a:t>  Sweet Sorghum Cultivar (Variety &amp; Hybrid) Development  </a:t>
            </a:r>
          </a:p>
          <a:p>
            <a:pPr eaLnBrk="0" hangingPunct="0">
              <a:buFont typeface="Wingdings" pitchFamily="2" charset="2"/>
              <a:buChar char="Ø"/>
            </a:pPr>
            <a:r>
              <a:rPr lang="en-US" altLang="de-DE" b="1">
                <a:solidFill>
                  <a:srgbClr val="008047"/>
                </a:solidFill>
                <a:latin typeface="Comic Sans MS" pitchFamily="66" charset="0"/>
              </a:rPr>
              <a:t>  Biomass Energy Sorghum Cultivar (Hybrid) Development</a:t>
            </a:r>
          </a:p>
          <a:p>
            <a:pPr eaLnBrk="0" hangingPunct="0">
              <a:buFont typeface="Wingdings" pitchFamily="2" charset="2"/>
              <a:buChar char="Ø"/>
            </a:pPr>
            <a:endParaRPr lang="en-US" altLang="de-DE" sz="2800" b="1">
              <a:solidFill>
                <a:srgbClr val="008047"/>
              </a:solidFill>
              <a:latin typeface="Comic Sans MS" pitchFamily="66" charset="0"/>
            </a:endParaRPr>
          </a:p>
          <a:p>
            <a:pPr eaLnBrk="0" hangingPunct="0"/>
            <a:endParaRPr lang="en-US" altLang="de-DE" sz="2800" b="1">
              <a:solidFill>
                <a:srgbClr val="008047"/>
              </a:solidFill>
              <a:latin typeface="Comic Sans MS" pitchFamily="66" charset="0"/>
            </a:endParaRPr>
          </a:p>
        </p:txBody>
      </p:sp>
      <p:sp>
        <p:nvSpPr>
          <p:cNvPr id="4101" name="TextBox 4"/>
          <p:cNvSpPr txBox="1">
            <a:spLocks noChangeArrowheads="1"/>
          </p:cNvSpPr>
          <p:nvPr/>
        </p:nvSpPr>
        <p:spPr bwMode="auto">
          <a:xfrm>
            <a:off x="2195513" y="0"/>
            <a:ext cx="4724400" cy="646113"/>
          </a:xfrm>
          <a:prstGeom prst="rect">
            <a:avLst/>
          </a:prstGeom>
          <a:noFill/>
          <a:ln w="9525">
            <a:noFill/>
            <a:miter lim="800000"/>
            <a:headEnd/>
            <a:tailEnd/>
          </a:ln>
        </p:spPr>
        <p:txBody>
          <a:bodyPr wrap="none">
            <a:spAutoFit/>
          </a:bodyPr>
          <a:lstStyle/>
          <a:p>
            <a:pPr eaLnBrk="0" hangingPunct="0"/>
            <a:r>
              <a:rPr lang="pt-BR" altLang="de-DE" sz="3600" b="1">
                <a:solidFill>
                  <a:srgbClr val="008047"/>
                </a:solidFill>
                <a:latin typeface="Comic Sans MS" pitchFamily="66" charset="0"/>
              </a:rPr>
              <a:t>Presentation Outline</a:t>
            </a:r>
          </a:p>
        </p:txBody>
      </p:sp>
      <p:sp>
        <p:nvSpPr>
          <p:cNvPr id="4102" name="Espaço Reservado para Número de Slide 2"/>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9C97B1F-B439-4C20-8622-7B348FD3E3A8}" type="slidenum">
              <a:rPr lang="en-US" altLang="de-DE" sz="2000" b="1" smtClean="0">
                <a:solidFill>
                  <a:srgbClr val="008047"/>
                </a:solidFill>
                <a:latin typeface="Calibri" pitchFamily="34" charset="0"/>
              </a:rPr>
              <a:pPr>
                <a:defRPr/>
              </a:pPr>
              <a:t>3</a:t>
            </a:fld>
            <a:endParaRPr lang="en-US" altLang="de-DE" sz="2000" b="1" smtClean="0">
              <a:solidFill>
                <a:srgbClr val="008047"/>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D64BAD9-15A9-4FE0-907D-6B510A16F66D}" type="slidenum">
              <a:rPr lang="en-US" altLang="de-DE" sz="1600" b="1" smtClean="0">
                <a:solidFill>
                  <a:srgbClr val="008047"/>
                </a:solidFill>
                <a:latin typeface="Calibri" pitchFamily="34" charset="0"/>
              </a:rPr>
              <a:pPr>
                <a:defRPr/>
              </a:pPr>
              <a:t>30</a:t>
            </a:fld>
            <a:endParaRPr lang="en-US" altLang="de-DE" sz="1600" b="1" smtClean="0">
              <a:solidFill>
                <a:srgbClr val="008047"/>
              </a:solidFill>
              <a:latin typeface="Calibri" pitchFamily="34" charset="0"/>
            </a:endParaRPr>
          </a:p>
        </p:txBody>
      </p:sp>
      <p:sp>
        <p:nvSpPr>
          <p:cNvPr id="31747" name="TextBox 4"/>
          <p:cNvSpPr txBox="1">
            <a:spLocks noChangeArrowheads="1"/>
          </p:cNvSpPr>
          <p:nvPr/>
        </p:nvSpPr>
        <p:spPr bwMode="auto">
          <a:xfrm>
            <a:off x="250825" y="188913"/>
            <a:ext cx="4033838" cy="2554287"/>
          </a:xfrm>
          <a:prstGeom prst="rect">
            <a:avLst/>
          </a:prstGeom>
          <a:noFill/>
          <a:ln w="9525">
            <a:noFill/>
            <a:miter lim="800000"/>
            <a:headEnd/>
            <a:tailEnd/>
          </a:ln>
        </p:spPr>
        <p:txBody>
          <a:bodyPr>
            <a:spAutoFit/>
          </a:bodyPr>
          <a:lstStyle/>
          <a:p>
            <a:pPr algn="ctr" eaLnBrk="0" hangingPunct="0"/>
            <a:r>
              <a:rPr lang="pt-BR" altLang="de-DE" sz="3200" b="1">
                <a:solidFill>
                  <a:srgbClr val="008047"/>
                </a:solidFill>
                <a:latin typeface="Comic Sans MS" pitchFamily="66" charset="0"/>
              </a:rPr>
              <a:t>Harvesting New Biomass Hybrid</a:t>
            </a:r>
          </a:p>
          <a:p>
            <a:pPr algn="ctr" eaLnBrk="0" hangingPunct="0"/>
            <a:r>
              <a:rPr lang="pt-BR" altLang="de-DE" sz="3200" b="1">
                <a:solidFill>
                  <a:srgbClr val="008047"/>
                </a:solidFill>
                <a:latin typeface="Comic Sans MS" pitchFamily="66" charset="0"/>
              </a:rPr>
              <a:t>CMSXS7015 (Santa Vitoria –MG Brazil) May 2014</a:t>
            </a:r>
          </a:p>
        </p:txBody>
      </p:sp>
      <p:pic>
        <p:nvPicPr>
          <p:cNvPr id="31748" name="IMG_2871.MOV">
            <a:hlinkClick r:id="" action="ppaction://media"/>
          </p:cNvPr>
          <p:cNvPicPr>
            <a:picLocks noChangeAspect="1"/>
          </p:cNvPicPr>
          <p:nvPr/>
        </p:nvPicPr>
        <p:blipFill>
          <a:blip r:embed="rId2"/>
          <a:srcRect/>
          <a:stretch>
            <a:fillRect/>
          </a:stretch>
        </p:blipFill>
        <p:spPr bwMode="auto">
          <a:xfrm>
            <a:off x="69850" y="3213100"/>
            <a:ext cx="4933950" cy="3284538"/>
          </a:xfrm>
          <a:prstGeom prst="rect">
            <a:avLst/>
          </a:prstGeom>
          <a:noFill/>
          <a:ln w="9525">
            <a:noFill/>
            <a:miter lim="800000"/>
            <a:headEnd/>
            <a:tailEnd/>
          </a:ln>
        </p:spPr>
      </p:pic>
      <p:sp>
        <p:nvSpPr>
          <p:cNvPr id="31749" name="TextBox 4"/>
          <p:cNvSpPr txBox="1">
            <a:spLocks noChangeArrowheads="1"/>
          </p:cNvSpPr>
          <p:nvPr/>
        </p:nvSpPr>
        <p:spPr bwMode="auto">
          <a:xfrm>
            <a:off x="5127625" y="3970338"/>
            <a:ext cx="4033838" cy="2062162"/>
          </a:xfrm>
          <a:prstGeom prst="rect">
            <a:avLst/>
          </a:prstGeom>
          <a:noFill/>
          <a:ln w="9525">
            <a:noFill/>
            <a:miter lim="800000"/>
            <a:headEnd/>
            <a:tailEnd/>
          </a:ln>
        </p:spPr>
        <p:txBody>
          <a:bodyPr>
            <a:spAutoFit/>
          </a:bodyPr>
          <a:lstStyle/>
          <a:p>
            <a:pPr algn="ctr" eaLnBrk="0" hangingPunct="0"/>
            <a:r>
              <a:rPr lang="pt-BR" altLang="de-DE" sz="3200" b="1">
                <a:solidFill>
                  <a:srgbClr val="008047"/>
                </a:solidFill>
                <a:latin typeface="Comic Sans MS" pitchFamily="66" charset="0"/>
              </a:rPr>
              <a:t>New Biomass Hybrid</a:t>
            </a:r>
          </a:p>
          <a:p>
            <a:pPr algn="ctr" eaLnBrk="0" hangingPunct="0"/>
            <a:r>
              <a:rPr lang="en-US" altLang="de-DE" sz="3200" b="1">
                <a:solidFill>
                  <a:srgbClr val="008047"/>
                </a:solidFill>
                <a:latin typeface="Comic Sans MS" pitchFamily="66" charset="0"/>
              </a:rPr>
              <a:t>CMSXS7015 </a:t>
            </a:r>
            <a:r>
              <a:rPr lang="en-US" altLang="de-DE" sz="3200" b="1">
                <a:solidFill>
                  <a:srgbClr val="C00000"/>
                </a:solidFill>
                <a:latin typeface="Comic Sans MS" pitchFamily="66" charset="0"/>
              </a:rPr>
              <a:t>Validated!!!</a:t>
            </a:r>
          </a:p>
        </p:txBody>
      </p:sp>
      <p:pic>
        <p:nvPicPr>
          <p:cNvPr id="31750" name="Picture 2"/>
          <p:cNvPicPr>
            <a:picLocks noChangeAspect="1" noChangeArrowheads="1"/>
          </p:cNvPicPr>
          <p:nvPr/>
        </p:nvPicPr>
        <p:blipFill>
          <a:blip r:embed="rId3"/>
          <a:srcRect/>
          <a:stretch>
            <a:fillRect/>
          </a:stretch>
        </p:blipFill>
        <p:spPr bwMode="auto">
          <a:xfrm>
            <a:off x="4933950" y="0"/>
            <a:ext cx="4191000"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32771" name="Conector reto 8"/>
          <p:cNvCxnSpPr>
            <a:cxnSpLocks noChangeShapeType="1"/>
          </p:cNvCxnSpPr>
          <p:nvPr/>
        </p:nvCxnSpPr>
        <p:spPr bwMode="auto">
          <a:xfrm>
            <a:off x="0" y="1379538"/>
            <a:ext cx="9144000" cy="0"/>
          </a:xfrm>
          <a:prstGeom prst="line">
            <a:avLst/>
          </a:prstGeom>
          <a:noFill/>
          <a:ln w="38100" algn="ctr">
            <a:solidFill>
              <a:srgbClr val="008047"/>
            </a:solidFill>
            <a:round/>
            <a:headEnd/>
            <a:tailEnd/>
          </a:ln>
          <a:effectLst/>
        </p:spPr>
      </p:cxnSp>
      <p:sp>
        <p:nvSpPr>
          <p:cNvPr id="32772" name="Espaço Reservado para Número de Slide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de-DE" sz="1400" b="1" smtClean="0">
                <a:solidFill>
                  <a:srgbClr val="008047"/>
                </a:solidFill>
                <a:latin typeface="Calibri" pitchFamily="34" charset="0"/>
              </a:rPr>
              <a:t>  </a:t>
            </a:r>
          </a:p>
        </p:txBody>
      </p:sp>
      <p:sp>
        <p:nvSpPr>
          <p:cNvPr id="32773" name="Título 1"/>
          <p:cNvSpPr txBox="1">
            <a:spLocks/>
          </p:cNvSpPr>
          <p:nvPr/>
        </p:nvSpPr>
        <p:spPr bwMode="auto">
          <a:xfrm>
            <a:off x="179388" y="6350"/>
            <a:ext cx="8059737" cy="1208088"/>
          </a:xfrm>
          <a:prstGeom prst="rect">
            <a:avLst/>
          </a:prstGeom>
          <a:noFill/>
          <a:ln w="9525">
            <a:noFill/>
            <a:miter lim="800000"/>
            <a:headEnd/>
            <a:tailEnd/>
          </a:ln>
        </p:spPr>
        <p:txBody>
          <a:bodyPr/>
          <a:lstStyle/>
          <a:p>
            <a:pPr indent="-342900" algn="ctr" eaLnBrk="0" hangingPunct="0">
              <a:buClr>
                <a:srgbClr val="008047"/>
              </a:buClr>
            </a:pPr>
            <a:r>
              <a:rPr lang="en-US" altLang="de-DE" sz="3600" b="1">
                <a:solidFill>
                  <a:srgbClr val="008047"/>
                </a:solidFill>
                <a:latin typeface="Comic Sans MS" pitchFamily="66" charset="0"/>
              </a:rPr>
              <a:t>A Way Forward</a:t>
            </a:r>
          </a:p>
          <a:p>
            <a:pPr indent="-342900" algn="ctr" eaLnBrk="0" hangingPunct="0">
              <a:buClr>
                <a:srgbClr val="008047"/>
              </a:buClr>
            </a:pPr>
            <a:r>
              <a:rPr lang="en-US" altLang="de-DE" sz="3600" b="1">
                <a:solidFill>
                  <a:srgbClr val="008047"/>
                </a:solidFill>
                <a:latin typeface="Comic Sans MS" pitchFamily="66" charset="0"/>
              </a:rPr>
              <a:t>Inter-Institutional Collaboration</a:t>
            </a:r>
          </a:p>
        </p:txBody>
      </p:sp>
      <p:sp>
        <p:nvSpPr>
          <p:cNvPr id="32774" name="CaixaDeTexto 10"/>
          <p:cNvSpPr txBox="1">
            <a:spLocks noChangeArrowheads="1"/>
          </p:cNvSpPr>
          <p:nvPr/>
        </p:nvSpPr>
        <p:spPr bwMode="auto">
          <a:xfrm>
            <a:off x="8239125" y="6324600"/>
            <a:ext cx="444500" cy="400050"/>
          </a:xfrm>
          <a:prstGeom prst="rect">
            <a:avLst/>
          </a:prstGeom>
          <a:noFill/>
          <a:ln w="9525">
            <a:noFill/>
            <a:miter lim="800000"/>
            <a:headEnd/>
            <a:tailEnd/>
          </a:ln>
        </p:spPr>
        <p:txBody>
          <a:bodyPr wrap="none">
            <a:spAutoFit/>
          </a:bodyPr>
          <a:lstStyle/>
          <a:p>
            <a:pPr eaLnBrk="0" hangingPunct="0"/>
            <a:r>
              <a:rPr lang="pt-BR" altLang="de-DE" sz="2000" b="1">
                <a:solidFill>
                  <a:srgbClr val="008047"/>
                </a:solidFill>
                <a:latin typeface="Calibri" pitchFamily="34" charset="0"/>
              </a:rPr>
              <a:t>36</a:t>
            </a:r>
          </a:p>
        </p:txBody>
      </p:sp>
      <p:sp>
        <p:nvSpPr>
          <p:cNvPr id="6" name="CaixaDeTexto 5"/>
          <p:cNvSpPr txBox="1"/>
          <p:nvPr/>
        </p:nvSpPr>
        <p:spPr>
          <a:xfrm>
            <a:off x="179388" y="2205038"/>
            <a:ext cx="9072562" cy="3200400"/>
          </a:xfrm>
          <a:prstGeom prst="rect">
            <a:avLst/>
          </a:prstGeom>
          <a:noFill/>
        </p:spPr>
        <p:txBody>
          <a:bodyPr>
            <a:spAutoFit/>
          </a:bodyPr>
          <a:lstStyle/>
          <a:p>
            <a:pPr marL="457200" indent="-457200" eaLnBrk="0" hangingPunct="0">
              <a:buFont typeface="Wingdings" panose="05000000000000000000" pitchFamily="2" charset="2"/>
              <a:buChar char="Ø"/>
              <a:defRPr/>
            </a:pPr>
            <a:r>
              <a:rPr lang="en-US" sz="3200" b="1" dirty="0">
                <a:solidFill>
                  <a:srgbClr val="008047"/>
                </a:solidFill>
                <a:latin typeface="Comic Sans MS" panose="030F0702030302020204" pitchFamily="66" charset="0"/>
                <a:cs typeface="+mn-cs"/>
              </a:rPr>
              <a:t>Collaboration in Evaluating </a:t>
            </a:r>
            <a:r>
              <a:rPr lang="en-US" sz="3200" b="1" dirty="0" err="1">
                <a:solidFill>
                  <a:srgbClr val="008047"/>
                </a:solidFill>
                <a:latin typeface="Comic Sans MS" panose="030F0702030302020204" pitchFamily="66" charset="0"/>
                <a:cs typeface="+mn-cs"/>
              </a:rPr>
              <a:t>Embrapa</a:t>
            </a:r>
            <a:r>
              <a:rPr lang="en-US" sz="3200" b="1" dirty="0">
                <a:solidFill>
                  <a:srgbClr val="008047"/>
                </a:solidFill>
                <a:latin typeface="Comic Sans MS" panose="030F0702030302020204" pitchFamily="66" charset="0"/>
                <a:cs typeface="+mn-cs"/>
              </a:rPr>
              <a:t> </a:t>
            </a:r>
          </a:p>
          <a:p>
            <a:pPr eaLnBrk="0" hangingPunct="0">
              <a:defRPr/>
            </a:pPr>
            <a:r>
              <a:rPr lang="en-US" sz="3200" b="1" dirty="0">
                <a:solidFill>
                  <a:srgbClr val="008047"/>
                </a:solidFill>
                <a:latin typeface="Comic Sans MS" panose="030F0702030302020204" pitchFamily="66" charset="0"/>
                <a:cs typeface="+mn-cs"/>
              </a:rPr>
              <a:t>    Cultivars in Temperate and Tropical </a:t>
            </a:r>
          </a:p>
          <a:p>
            <a:pPr eaLnBrk="0" hangingPunct="0">
              <a:defRPr/>
            </a:pPr>
            <a:r>
              <a:rPr lang="en-US" sz="3200" b="1" dirty="0">
                <a:solidFill>
                  <a:srgbClr val="008047"/>
                </a:solidFill>
                <a:latin typeface="Comic Sans MS" panose="030F0702030302020204" pitchFamily="66" charset="0"/>
                <a:cs typeface="+mn-cs"/>
              </a:rPr>
              <a:t>    Environments</a:t>
            </a:r>
          </a:p>
          <a:p>
            <a:pPr eaLnBrk="0" hangingPunct="0">
              <a:defRPr/>
            </a:pPr>
            <a:endParaRPr lang="en-US" sz="1000" b="1" dirty="0">
              <a:solidFill>
                <a:srgbClr val="008047"/>
              </a:solidFill>
              <a:latin typeface="Comic Sans MS" panose="030F0702030302020204" pitchFamily="66" charset="0"/>
              <a:cs typeface="+mn-cs"/>
            </a:endParaRPr>
          </a:p>
          <a:p>
            <a:pPr eaLnBrk="0" hangingPunct="0">
              <a:defRPr/>
            </a:pPr>
            <a:endParaRPr lang="en-US" sz="3200" b="1" dirty="0">
              <a:solidFill>
                <a:srgbClr val="008047"/>
              </a:solidFill>
              <a:latin typeface="Comic Sans MS" panose="030F0702030302020204" pitchFamily="66" charset="0"/>
              <a:cs typeface="+mn-cs"/>
            </a:endParaRPr>
          </a:p>
          <a:p>
            <a:pPr marL="457200" indent="-457200" eaLnBrk="0" hangingPunct="0">
              <a:buFont typeface="Wingdings" panose="05000000000000000000" pitchFamily="2" charset="2"/>
              <a:buChar char="Ø"/>
              <a:defRPr/>
            </a:pPr>
            <a:r>
              <a:rPr lang="en-US" sz="3200" b="1" dirty="0">
                <a:solidFill>
                  <a:srgbClr val="008047"/>
                </a:solidFill>
                <a:latin typeface="Comic Sans MS" panose="030F0702030302020204" pitchFamily="66" charset="0"/>
                <a:cs typeface="+mn-cs"/>
              </a:rPr>
              <a:t>Collaboration in Developing SS Germplasm</a:t>
            </a:r>
          </a:p>
          <a:p>
            <a:pPr eaLnBrk="0" hangingPunct="0">
              <a:defRPr/>
            </a:pPr>
            <a:r>
              <a:rPr lang="en-US" sz="3200" b="1" dirty="0">
                <a:solidFill>
                  <a:srgbClr val="008047"/>
                </a:solidFill>
                <a:latin typeface="Comic Sans MS" panose="030F0702030302020204" pitchFamily="66" charset="0"/>
                <a:cs typeface="+mn-cs"/>
              </a:rPr>
              <a:t>     with Improved Quality and Productivity</a:t>
            </a:r>
          </a:p>
        </p:txBody>
      </p:sp>
      <p:sp>
        <p:nvSpPr>
          <p:cNvPr id="32776" name="CaixaDeTexto 15"/>
          <p:cNvSpPr txBox="1">
            <a:spLocks noChangeArrowheads="1"/>
          </p:cNvSpPr>
          <p:nvPr/>
        </p:nvSpPr>
        <p:spPr bwMode="auto">
          <a:xfrm>
            <a:off x="1403350" y="3716338"/>
            <a:ext cx="7204075" cy="523875"/>
          </a:xfrm>
          <a:prstGeom prst="rect">
            <a:avLst/>
          </a:prstGeom>
          <a:noFill/>
          <a:ln w="9525">
            <a:noFill/>
            <a:miter lim="800000"/>
            <a:headEnd/>
            <a:tailEnd/>
          </a:ln>
        </p:spPr>
        <p:txBody>
          <a:bodyPr wrap="none">
            <a:spAutoFit/>
          </a:bodyPr>
          <a:lstStyle/>
          <a:p>
            <a:pPr marL="457200" indent="-457200" eaLnBrk="0" hangingPunct="0">
              <a:buFont typeface="Wingdings" pitchFamily="2" charset="2"/>
              <a:buChar char="v"/>
            </a:pPr>
            <a:r>
              <a:rPr lang="en-US" altLang="de-DE" sz="2800" b="1">
                <a:solidFill>
                  <a:srgbClr val="008047"/>
                </a:solidFill>
                <a:latin typeface="Calibri" pitchFamily="34" charset="0"/>
                <a:ea typeface="Adobe Ming Std L"/>
                <a:cs typeface="Adobe Ming Std L"/>
              </a:rPr>
              <a:t>Contracts with Public and/or Private Sectors</a:t>
            </a:r>
          </a:p>
        </p:txBody>
      </p:sp>
      <p:sp>
        <p:nvSpPr>
          <p:cNvPr id="32777" name="CaixaDeTexto 17"/>
          <p:cNvSpPr txBox="1">
            <a:spLocks noChangeArrowheads="1"/>
          </p:cNvSpPr>
          <p:nvPr/>
        </p:nvSpPr>
        <p:spPr bwMode="auto">
          <a:xfrm>
            <a:off x="1476375" y="5402263"/>
            <a:ext cx="7061200" cy="954087"/>
          </a:xfrm>
          <a:prstGeom prst="rect">
            <a:avLst/>
          </a:prstGeom>
          <a:noFill/>
          <a:ln w="9525">
            <a:noFill/>
            <a:miter lim="800000"/>
            <a:headEnd/>
            <a:tailEnd/>
          </a:ln>
        </p:spPr>
        <p:txBody>
          <a:bodyPr wrap="none">
            <a:spAutoFit/>
          </a:bodyPr>
          <a:lstStyle/>
          <a:p>
            <a:pPr marL="457200" indent="-457200" eaLnBrk="0" hangingPunct="0">
              <a:buFont typeface="Wingdings" pitchFamily="2" charset="2"/>
              <a:buChar char="v"/>
            </a:pPr>
            <a:r>
              <a:rPr lang="en-US" altLang="de-DE" sz="2800" b="1">
                <a:solidFill>
                  <a:srgbClr val="008047"/>
                </a:solidFill>
                <a:latin typeface="Calibri" pitchFamily="34" charset="0"/>
                <a:ea typeface="Adobe Ming Std L"/>
                <a:cs typeface="Adobe Ming Std L"/>
              </a:rPr>
              <a:t>Contract with Public and/or Private Sectors</a:t>
            </a:r>
          </a:p>
          <a:p>
            <a:pPr marL="457200" indent="-457200" eaLnBrk="0" hangingPunct="0">
              <a:buFont typeface="Wingdings" pitchFamily="2" charset="2"/>
              <a:buChar char="v"/>
            </a:pPr>
            <a:r>
              <a:rPr lang="en-US" altLang="de-DE" sz="2800" b="1">
                <a:solidFill>
                  <a:srgbClr val="008047"/>
                </a:solidFill>
                <a:latin typeface="Calibri" pitchFamily="34" charset="0"/>
                <a:ea typeface="Adobe Ming Std L"/>
                <a:cs typeface="Adobe Ming Std L"/>
              </a:rPr>
              <a:t>Individual or Joint IP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Número de Slide 3"/>
          <p:cNvSpPr>
            <a:spLocks noGrp="1"/>
          </p:cNvSpPr>
          <p:nvPr>
            <p:ph type="sldNum" sz="quarter" idx="12"/>
          </p:nvPr>
        </p:nvSpPr>
        <p:spPr>
          <a:xfrm>
            <a:off x="7072313"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47A4EDA-005E-4AA7-861D-D3A5C39F5982}" type="slidenum">
              <a:rPr lang="en-US" altLang="de-DE" sz="1800" b="1" smtClean="0">
                <a:solidFill>
                  <a:srgbClr val="008047"/>
                </a:solidFill>
                <a:latin typeface="Calibri" pitchFamily="34" charset="0"/>
              </a:rPr>
              <a:pPr>
                <a:defRPr/>
              </a:pPr>
              <a:t>32</a:t>
            </a:fld>
            <a:endParaRPr lang="en-US" altLang="de-DE" sz="1800" b="1" smtClean="0">
              <a:solidFill>
                <a:srgbClr val="008047"/>
              </a:solidFill>
              <a:latin typeface="Calibri" pitchFamily="34" charset="0"/>
            </a:endParaRPr>
          </a:p>
        </p:txBody>
      </p:sp>
      <p:pic>
        <p:nvPicPr>
          <p:cNvPr id="33795" name="Imagem 1"/>
          <p:cNvPicPr>
            <a:picLocks noChangeAspect="1"/>
          </p:cNvPicPr>
          <p:nvPr/>
        </p:nvPicPr>
        <p:blipFill>
          <a:blip r:embed="rId2"/>
          <a:srcRect/>
          <a:stretch>
            <a:fillRect/>
          </a:stretch>
        </p:blipFill>
        <p:spPr bwMode="auto">
          <a:xfrm>
            <a:off x="684213" y="2133600"/>
            <a:ext cx="2206625" cy="4103688"/>
          </a:xfrm>
          <a:prstGeom prst="rect">
            <a:avLst/>
          </a:prstGeom>
          <a:noFill/>
          <a:ln w="9525">
            <a:noFill/>
            <a:miter lim="800000"/>
            <a:headEnd/>
            <a:tailEnd/>
          </a:ln>
        </p:spPr>
      </p:pic>
      <p:pic>
        <p:nvPicPr>
          <p:cNvPr id="33796" name="Picture 2"/>
          <p:cNvPicPr>
            <a:picLocks noChangeAspect="1" noChangeArrowheads="1"/>
          </p:cNvPicPr>
          <p:nvPr/>
        </p:nvPicPr>
        <p:blipFill>
          <a:blip r:embed="rId3"/>
          <a:srcRect/>
          <a:stretch>
            <a:fillRect/>
          </a:stretch>
        </p:blipFill>
        <p:spPr bwMode="auto">
          <a:xfrm>
            <a:off x="1331913" y="6210300"/>
            <a:ext cx="1228725" cy="647700"/>
          </a:xfrm>
          <a:prstGeom prst="rect">
            <a:avLst/>
          </a:prstGeom>
          <a:noFill/>
          <a:ln w="9525">
            <a:noFill/>
            <a:round/>
            <a:headEnd/>
            <a:tailEnd/>
          </a:ln>
        </p:spPr>
      </p:pic>
      <p:pic>
        <p:nvPicPr>
          <p:cNvPr id="33797" name="Picture 4"/>
          <p:cNvPicPr>
            <a:picLocks noChangeAspect="1" noChangeArrowheads="1"/>
          </p:cNvPicPr>
          <p:nvPr/>
        </p:nvPicPr>
        <p:blipFill>
          <a:blip r:embed="rId4"/>
          <a:srcRect/>
          <a:stretch>
            <a:fillRect/>
          </a:stretch>
        </p:blipFill>
        <p:spPr bwMode="auto">
          <a:xfrm>
            <a:off x="5724525" y="6021388"/>
            <a:ext cx="1571625" cy="836612"/>
          </a:xfrm>
          <a:prstGeom prst="rect">
            <a:avLst/>
          </a:prstGeom>
          <a:noFill/>
          <a:ln w="9525">
            <a:noFill/>
            <a:round/>
            <a:headEnd/>
            <a:tailEnd/>
          </a:ln>
        </p:spPr>
      </p:pic>
      <p:pic>
        <p:nvPicPr>
          <p:cNvPr id="33798" name="Picture 5"/>
          <p:cNvPicPr>
            <a:picLocks noChangeAspect="1" noChangeArrowheads="1"/>
          </p:cNvPicPr>
          <p:nvPr/>
        </p:nvPicPr>
        <p:blipFill>
          <a:blip r:embed="rId5"/>
          <a:srcRect/>
          <a:stretch>
            <a:fillRect/>
          </a:stretch>
        </p:blipFill>
        <p:spPr bwMode="auto">
          <a:xfrm>
            <a:off x="2843213" y="6165850"/>
            <a:ext cx="2371725" cy="838200"/>
          </a:xfrm>
          <a:prstGeom prst="rect">
            <a:avLst/>
          </a:prstGeom>
          <a:noFill/>
          <a:ln w="9525">
            <a:noFill/>
            <a:round/>
            <a:headEnd/>
            <a:tailEnd/>
          </a:ln>
        </p:spPr>
      </p:pic>
      <p:sp>
        <p:nvSpPr>
          <p:cNvPr id="33799" name="TextBox 14"/>
          <p:cNvSpPr txBox="1">
            <a:spLocks noChangeArrowheads="1"/>
          </p:cNvSpPr>
          <p:nvPr/>
        </p:nvSpPr>
        <p:spPr bwMode="auto">
          <a:xfrm>
            <a:off x="1292225" y="1593850"/>
            <a:ext cx="5764213" cy="646113"/>
          </a:xfrm>
          <a:prstGeom prst="rect">
            <a:avLst/>
          </a:prstGeom>
          <a:noFill/>
          <a:ln w="9525">
            <a:noFill/>
            <a:miter lim="800000"/>
            <a:headEnd/>
            <a:tailEnd/>
          </a:ln>
        </p:spPr>
        <p:txBody>
          <a:bodyPr>
            <a:spAutoFit/>
          </a:bodyPr>
          <a:lstStyle/>
          <a:p>
            <a:pPr algn="ctr" eaLnBrk="0" hangingPunct="0"/>
            <a:r>
              <a:rPr lang="en-US" altLang="de-DE" sz="3600" b="1">
                <a:solidFill>
                  <a:srgbClr val="008047"/>
                </a:solidFill>
                <a:latin typeface="Comic Sans MS" pitchFamily="66" charset="0"/>
              </a:rPr>
              <a:t>Thanks - Obrigado!</a:t>
            </a:r>
          </a:p>
        </p:txBody>
      </p:sp>
      <p:pic>
        <p:nvPicPr>
          <p:cNvPr id="33800" name="Picture 2" descr="http://sphotos-g.ak.fbcdn.net/hphotos-ak-ash3/556549_328895370553822_751948246_n.jpg"/>
          <p:cNvPicPr>
            <a:picLocks noChangeAspect="1" noChangeArrowheads="1"/>
          </p:cNvPicPr>
          <p:nvPr/>
        </p:nvPicPr>
        <p:blipFill>
          <a:blip r:embed="rId6"/>
          <a:srcRect/>
          <a:stretch>
            <a:fillRect/>
          </a:stretch>
        </p:blipFill>
        <p:spPr bwMode="auto">
          <a:xfrm>
            <a:off x="3648075" y="2239963"/>
            <a:ext cx="5248275" cy="3937000"/>
          </a:xfrm>
          <a:prstGeom prst="rect">
            <a:avLst/>
          </a:prstGeom>
          <a:noFill/>
          <a:ln w="9525">
            <a:noFill/>
            <a:miter lim="800000"/>
            <a:headEnd/>
            <a:tailEnd/>
          </a:ln>
        </p:spPr>
      </p:pic>
      <p:sp>
        <p:nvSpPr>
          <p:cNvPr id="33801" name="CaixaDeTexto 8"/>
          <p:cNvSpPr txBox="1">
            <a:spLocks noChangeArrowheads="1"/>
          </p:cNvSpPr>
          <p:nvPr/>
        </p:nvSpPr>
        <p:spPr bwMode="auto">
          <a:xfrm>
            <a:off x="31750" y="0"/>
            <a:ext cx="8285163" cy="1570038"/>
          </a:xfrm>
          <a:prstGeom prst="rect">
            <a:avLst/>
          </a:prstGeom>
          <a:noFill/>
          <a:ln w="9525">
            <a:noFill/>
            <a:miter lim="800000"/>
            <a:headEnd/>
            <a:tailEnd/>
          </a:ln>
        </p:spPr>
        <p:txBody>
          <a:bodyPr>
            <a:spAutoFit/>
          </a:bodyPr>
          <a:lstStyle/>
          <a:p>
            <a:pPr algn="ctr" eaLnBrk="0" hangingPunct="0"/>
            <a:r>
              <a:rPr lang="en-US" altLang="de-DE" b="1">
                <a:solidFill>
                  <a:srgbClr val="008047"/>
                </a:solidFill>
                <a:latin typeface="Comic Sans MS" pitchFamily="66" charset="0"/>
              </a:rPr>
              <a:t>We would like to thank FP7, the European Commission for financial support and all our collaborators in the SweetFuel project over the past five years, and thanks to everyone here today.</a:t>
            </a:r>
          </a:p>
        </p:txBody>
      </p:sp>
      <p:sp>
        <p:nvSpPr>
          <p:cNvPr id="33802" name="CaixaDeTexto 2"/>
          <p:cNvSpPr txBox="1">
            <a:spLocks noChangeArrowheads="1"/>
          </p:cNvSpPr>
          <p:nvPr/>
        </p:nvSpPr>
        <p:spPr bwMode="auto">
          <a:xfrm>
            <a:off x="4614863" y="5795963"/>
            <a:ext cx="3314700" cy="369887"/>
          </a:xfrm>
          <a:prstGeom prst="rect">
            <a:avLst/>
          </a:prstGeom>
          <a:solidFill>
            <a:schemeClr val="tx1"/>
          </a:solidFill>
          <a:ln w="9525">
            <a:noFill/>
            <a:miter lim="800000"/>
            <a:headEnd/>
            <a:tailEnd/>
          </a:ln>
        </p:spPr>
        <p:txBody>
          <a:bodyPr wrap="none">
            <a:spAutoFit/>
          </a:bodyPr>
          <a:lstStyle/>
          <a:p>
            <a:pPr eaLnBrk="0" hangingPunct="0"/>
            <a:r>
              <a:rPr lang="en-US" altLang="de-DE" sz="1800" b="1">
                <a:latin typeface="Comic Sans MS" pitchFamily="66" charset="0"/>
                <a:hlinkClick r:id="rId7"/>
              </a:rPr>
              <a:t>rafael.parrella@embrapa.br</a:t>
            </a:r>
            <a:endParaRPr lang="pt-BR" altLang="de-DE" sz="1800"/>
          </a:p>
        </p:txBody>
      </p:sp>
      <p:sp>
        <p:nvSpPr>
          <p:cNvPr id="33803" name="CaixaDeTexto 10"/>
          <p:cNvSpPr txBox="1">
            <a:spLocks noChangeArrowheads="1"/>
          </p:cNvSpPr>
          <p:nvPr/>
        </p:nvSpPr>
        <p:spPr bwMode="auto">
          <a:xfrm>
            <a:off x="-34925" y="5867400"/>
            <a:ext cx="3575050" cy="369888"/>
          </a:xfrm>
          <a:prstGeom prst="rect">
            <a:avLst/>
          </a:prstGeom>
          <a:solidFill>
            <a:schemeClr val="tx1"/>
          </a:solidFill>
          <a:ln w="9525">
            <a:noFill/>
            <a:miter lim="800000"/>
            <a:headEnd/>
            <a:tailEnd/>
          </a:ln>
        </p:spPr>
        <p:txBody>
          <a:bodyPr wrap="none">
            <a:spAutoFit/>
          </a:bodyPr>
          <a:lstStyle/>
          <a:p>
            <a:pPr algn="ctr" eaLnBrk="0" hangingPunct="0"/>
            <a:r>
              <a:rPr lang="en-US" altLang="de-DE" sz="1800" b="1">
                <a:latin typeface="Comic Sans MS" pitchFamily="66" charset="0"/>
                <a:hlinkClick r:id="rId8"/>
              </a:rPr>
              <a:t>robert.schaffert@embrapa.br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5123" name="Conector reto 8"/>
          <p:cNvCxnSpPr>
            <a:cxnSpLocks noChangeShapeType="1"/>
          </p:cNvCxnSpPr>
          <p:nvPr/>
        </p:nvCxnSpPr>
        <p:spPr bwMode="auto">
          <a:xfrm>
            <a:off x="39688" y="822325"/>
            <a:ext cx="9144000" cy="0"/>
          </a:xfrm>
          <a:prstGeom prst="line">
            <a:avLst/>
          </a:prstGeom>
          <a:noFill/>
          <a:ln w="38100" algn="ctr">
            <a:solidFill>
              <a:srgbClr val="008047"/>
            </a:solidFill>
            <a:round/>
            <a:headEnd/>
            <a:tailEnd/>
          </a:ln>
          <a:effectLst/>
        </p:spPr>
      </p:cxnSp>
      <p:sp>
        <p:nvSpPr>
          <p:cNvPr id="5124" name="Rectangle 4"/>
          <p:cNvSpPr>
            <a:spLocks noChangeArrowheads="1"/>
          </p:cNvSpPr>
          <p:nvPr/>
        </p:nvSpPr>
        <p:spPr bwMode="auto">
          <a:xfrm>
            <a:off x="87313" y="263525"/>
            <a:ext cx="7961312" cy="584200"/>
          </a:xfrm>
          <a:prstGeom prst="rect">
            <a:avLst/>
          </a:prstGeom>
          <a:noFill/>
          <a:ln w="9525">
            <a:noFill/>
            <a:miter lim="800000"/>
            <a:headEnd/>
            <a:tailEnd/>
          </a:ln>
        </p:spPr>
        <p:txBody>
          <a:bodyPr wrap="none">
            <a:spAutoFit/>
          </a:bodyPr>
          <a:lstStyle/>
          <a:p>
            <a:pPr eaLnBrk="0" hangingPunct="0">
              <a:spcAft>
                <a:spcPts val="600"/>
              </a:spcAft>
              <a:buFont typeface="Helvetica" pitchFamily="2" charset="0"/>
              <a:buNone/>
            </a:pPr>
            <a:r>
              <a:rPr lang="pt-BR" altLang="de-DE" sz="3200" b="1">
                <a:solidFill>
                  <a:srgbClr val="008047"/>
                </a:solidFill>
                <a:latin typeface="Comic Sans MS" pitchFamily="66" charset="0"/>
              </a:rPr>
              <a:t>Scenarios for Sweet Sorghum in Brazil</a:t>
            </a:r>
            <a:endParaRPr lang="pt-BR" altLang="de-DE" sz="3200">
              <a:solidFill>
                <a:srgbClr val="008047"/>
              </a:solidFill>
              <a:latin typeface="Comic Sans MS" pitchFamily="66" charset="0"/>
            </a:endParaRPr>
          </a:p>
        </p:txBody>
      </p:sp>
      <p:sp>
        <p:nvSpPr>
          <p:cNvPr id="5125" name="TextBox 6"/>
          <p:cNvSpPr txBox="1">
            <a:spLocks noChangeArrowheads="1"/>
          </p:cNvSpPr>
          <p:nvPr/>
        </p:nvSpPr>
        <p:spPr bwMode="auto">
          <a:xfrm>
            <a:off x="165100" y="908050"/>
            <a:ext cx="9067800" cy="2247900"/>
          </a:xfrm>
          <a:prstGeom prst="rect">
            <a:avLst/>
          </a:prstGeom>
          <a:noFill/>
          <a:ln w="9525">
            <a:noFill/>
            <a:miter lim="800000"/>
            <a:headEnd/>
            <a:tailEnd/>
          </a:ln>
        </p:spPr>
        <p:txBody>
          <a:bodyPr>
            <a:spAutoFit/>
          </a:bodyPr>
          <a:lstStyle/>
          <a:p>
            <a:pPr marL="342900" indent="-342900" eaLnBrk="0" hangingPunct="0">
              <a:buFont typeface="Wingdings" pitchFamily="2" charset="2"/>
              <a:buChar char="v"/>
            </a:pPr>
            <a:r>
              <a:rPr lang="en-US" altLang="de-DE" sz="2800" b="1">
                <a:solidFill>
                  <a:srgbClr val="008047"/>
                </a:solidFill>
                <a:latin typeface="Comic Sans MS" pitchFamily="66" charset="0"/>
              </a:rPr>
              <a:t>Sweet sorghum is being proposed to be planted at the beginning of the rainy season in areas of Sugarcane renovation to increase the period of operation of large distilleries in Brazil by up to 100 days.(Initially 15 - 60 days)   </a:t>
            </a:r>
          </a:p>
        </p:txBody>
      </p:sp>
      <p:sp>
        <p:nvSpPr>
          <p:cNvPr id="5126" name="Rectangle 1"/>
          <p:cNvSpPr>
            <a:spLocks noChangeArrowheads="1"/>
          </p:cNvSpPr>
          <p:nvPr/>
        </p:nvSpPr>
        <p:spPr bwMode="auto">
          <a:xfrm>
            <a:off x="0" y="3633788"/>
            <a:ext cx="5003800" cy="371475"/>
          </a:xfrm>
          <a:prstGeom prst="rect">
            <a:avLst/>
          </a:prstGeom>
          <a:solidFill>
            <a:schemeClr val="bg1"/>
          </a:solidFill>
          <a:ln w="9525" algn="ctr">
            <a:noFill/>
            <a:round/>
            <a:headEnd/>
            <a:tailEnd/>
          </a:ln>
        </p:spPr>
        <p:txBody>
          <a:bodyPr/>
          <a:lstStyle/>
          <a:p>
            <a:pPr eaLnBrk="0" hangingPunct="0"/>
            <a:endParaRPr lang="de-DE" altLang="de-DE"/>
          </a:p>
        </p:txBody>
      </p:sp>
      <p:sp>
        <p:nvSpPr>
          <p:cNvPr id="5127" name="TextBox 2"/>
          <p:cNvSpPr txBox="1">
            <a:spLocks noChangeArrowheads="1"/>
          </p:cNvSpPr>
          <p:nvPr/>
        </p:nvSpPr>
        <p:spPr bwMode="auto">
          <a:xfrm>
            <a:off x="2735263" y="5583238"/>
            <a:ext cx="873125" cy="215900"/>
          </a:xfrm>
          <a:prstGeom prst="rect">
            <a:avLst/>
          </a:prstGeom>
          <a:solidFill>
            <a:schemeClr val="bg1"/>
          </a:solidFill>
          <a:ln w="9525">
            <a:noFill/>
            <a:miter lim="800000"/>
            <a:headEnd/>
            <a:tailEnd/>
          </a:ln>
        </p:spPr>
        <p:txBody>
          <a:bodyPr>
            <a:spAutoFit/>
          </a:bodyPr>
          <a:lstStyle/>
          <a:p>
            <a:pPr eaLnBrk="0" hangingPunct="0"/>
            <a:r>
              <a:rPr lang="en-US" altLang="de-DE" sz="800" b="1">
                <a:latin typeface="Calibri" pitchFamily="34" charset="0"/>
                <a:ea typeface="Calibri" pitchFamily="34" charset="0"/>
                <a:cs typeface="Calibri" pitchFamily="34" charset="0"/>
              </a:rPr>
              <a:t>Plant Sorghum</a:t>
            </a:r>
          </a:p>
        </p:txBody>
      </p:sp>
      <p:sp>
        <p:nvSpPr>
          <p:cNvPr id="5128" name="TextBox 14"/>
          <p:cNvSpPr txBox="1">
            <a:spLocks noChangeArrowheads="1"/>
          </p:cNvSpPr>
          <p:nvPr/>
        </p:nvSpPr>
        <p:spPr bwMode="auto">
          <a:xfrm>
            <a:off x="3863975" y="5572125"/>
            <a:ext cx="1049338" cy="214313"/>
          </a:xfrm>
          <a:prstGeom prst="rect">
            <a:avLst/>
          </a:prstGeom>
          <a:solidFill>
            <a:schemeClr val="bg1"/>
          </a:solidFill>
          <a:ln w="9525">
            <a:noFill/>
            <a:miter lim="800000"/>
            <a:headEnd/>
            <a:tailEnd/>
          </a:ln>
        </p:spPr>
        <p:txBody>
          <a:bodyPr>
            <a:spAutoFit/>
          </a:bodyPr>
          <a:lstStyle/>
          <a:p>
            <a:pPr eaLnBrk="0" hangingPunct="0"/>
            <a:r>
              <a:rPr lang="en-US" altLang="de-DE" sz="800" b="1">
                <a:latin typeface="Calibri" pitchFamily="34" charset="0"/>
                <a:ea typeface="Calibri" pitchFamily="34" charset="0"/>
                <a:cs typeface="Calibri" pitchFamily="34" charset="0"/>
              </a:rPr>
              <a:t>Harvest Sorghum</a:t>
            </a:r>
          </a:p>
        </p:txBody>
      </p:sp>
      <p:sp>
        <p:nvSpPr>
          <p:cNvPr id="5129" name="TextBox 15"/>
          <p:cNvSpPr txBox="1">
            <a:spLocks noChangeArrowheads="1"/>
          </p:cNvSpPr>
          <p:nvPr/>
        </p:nvSpPr>
        <p:spPr bwMode="auto">
          <a:xfrm>
            <a:off x="5091113" y="5591175"/>
            <a:ext cx="1131887" cy="215900"/>
          </a:xfrm>
          <a:prstGeom prst="rect">
            <a:avLst/>
          </a:prstGeom>
          <a:solidFill>
            <a:schemeClr val="bg1"/>
          </a:solidFill>
          <a:ln w="9525">
            <a:noFill/>
            <a:miter lim="800000"/>
            <a:headEnd/>
            <a:tailEnd/>
          </a:ln>
        </p:spPr>
        <p:txBody>
          <a:bodyPr>
            <a:spAutoFit/>
          </a:bodyPr>
          <a:lstStyle/>
          <a:p>
            <a:pPr eaLnBrk="0" hangingPunct="0"/>
            <a:r>
              <a:rPr lang="en-US" altLang="de-DE" sz="800" b="1">
                <a:latin typeface="Calibri" pitchFamily="34" charset="0"/>
                <a:ea typeface="Calibri" pitchFamily="34" charset="0"/>
                <a:cs typeface="Calibri" pitchFamily="34" charset="0"/>
              </a:rPr>
              <a:t>Harvest Sugarcane</a:t>
            </a:r>
          </a:p>
        </p:txBody>
      </p:sp>
      <p:sp>
        <p:nvSpPr>
          <p:cNvPr id="5130" name="TextBox 16"/>
          <p:cNvSpPr txBox="1">
            <a:spLocks noChangeArrowheads="1"/>
          </p:cNvSpPr>
          <p:nvPr/>
        </p:nvSpPr>
        <p:spPr bwMode="auto">
          <a:xfrm>
            <a:off x="7116763" y="4005263"/>
            <a:ext cx="552450" cy="276225"/>
          </a:xfrm>
          <a:prstGeom prst="rect">
            <a:avLst/>
          </a:prstGeom>
          <a:solidFill>
            <a:schemeClr val="bg1"/>
          </a:solidFill>
          <a:ln w="9525">
            <a:noFill/>
            <a:miter lim="800000"/>
            <a:headEnd/>
            <a:tailEnd/>
          </a:ln>
        </p:spPr>
        <p:txBody>
          <a:bodyPr>
            <a:spAutoFit/>
          </a:bodyPr>
          <a:lstStyle/>
          <a:p>
            <a:pPr eaLnBrk="0" hangingPunct="0"/>
            <a:r>
              <a:rPr lang="en-US" altLang="de-DE" sz="1200" b="1">
                <a:latin typeface="Calibri" pitchFamily="34" charset="0"/>
                <a:ea typeface="Calibri" pitchFamily="34" charset="0"/>
                <a:cs typeface="Calibri" pitchFamily="34" charset="0"/>
              </a:rPr>
              <a:t>Cane</a:t>
            </a:r>
          </a:p>
        </p:txBody>
      </p:sp>
      <p:grpSp>
        <p:nvGrpSpPr>
          <p:cNvPr id="5131" name="Group 25"/>
          <p:cNvGrpSpPr>
            <a:grpSpLocks/>
          </p:cNvGrpSpPr>
          <p:nvPr/>
        </p:nvGrpSpPr>
        <p:grpSpPr bwMode="auto">
          <a:xfrm>
            <a:off x="0" y="3214686"/>
            <a:ext cx="9129680" cy="2941639"/>
            <a:chOff x="10068" y="3237961"/>
            <a:chExt cx="9202301" cy="2880320"/>
          </a:xfrm>
        </p:grpSpPr>
        <p:grpSp>
          <p:nvGrpSpPr>
            <p:cNvPr id="5136" name="Group 22"/>
            <p:cNvGrpSpPr>
              <a:grpSpLocks/>
            </p:cNvGrpSpPr>
            <p:nvPr/>
          </p:nvGrpSpPr>
          <p:grpSpPr bwMode="auto">
            <a:xfrm>
              <a:off x="10068" y="3237961"/>
              <a:ext cx="9202301" cy="2880320"/>
              <a:chOff x="-29151" y="3281233"/>
              <a:chExt cx="9202301" cy="2880320"/>
            </a:xfrm>
          </p:grpSpPr>
          <p:grpSp>
            <p:nvGrpSpPr>
              <p:cNvPr id="5141" name="Group 7"/>
              <p:cNvGrpSpPr>
                <a:grpSpLocks/>
              </p:cNvGrpSpPr>
              <p:nvPr/>
            </p:nvGrpSpPr>
            <p:grpSpPr bwMode="auto">
              <a:xfrm>
                <a:off x="-29151" y="3281233"/>
                <a:ext cx="9202301" cy="2880320"/>
                <a:chOff x="-29151" y="3281233"/>
                <a:chExt cx="9202301" cy="2880320"/>
              </a:xfrm>
            </p:grpSpPr>
            <p:grpSp>
              <p:nvGrpSpPr>
                <p:cNvPr id="5143" name="Group 8"/>
                <p:cNvGrpSpPr>
                  <a:grpSpLocks/>
                </p:cNvGrpSpPr>
                <p:nvPr/>
              </p:nvGrpSpPr>
              <p:grpSpPr bwMode="auto">
                <a:xfrm>
                  <a:off x="-29151" y="3281233"/>
                  <a:ext cx="9202301" cy="2880320"/>
                  <a:chOff x="-29151" y="692696"/>
                  <a:chExt cx="9202301" cy="2880320"/>
                </a:xfrm>
              </p:grpSpPr>
              <p:pic>
                <p:nvPicPr>
                  <p:cNvPr id="5147" name="Picture 2" descr="http://revistapesquisa2.fapesp.br/arq/r/pt/966/sorgo.jpg"/>
                  <p:cNvPicPr>
                    <a:picLocks noChangeAspect="1" noChangeArrowheads="1"/>
                  </p:cNvPicPr>
                  <p:nvPr/>
                </p:nvPicPr>
                <p:blipFill>
                  <a:blip r:embed="rId2"/>
                  <a:srcRect/>
                  <a:stretch>
                    <a:fillRect/>
                  </a:stretch>
                </p:blipFill>
                <p:spPr bwMode="auto">
                  <a:xfrm>
                    <a:off x="-29151" y="692696"/>
                    <a:ext cx="9202301" cy="2880320"/>
                  </a:xfrm>
                  <a:prstGeom prst="rect">
                    <a:avLst/>
                  </a:prstGeom>
                  <a:noFill/>
                  <a:ln w="9525">
                    <a:noFill/>
                    <a:miter lim="800000"/>
                    <a:headEnd/>
                    <a:tailEnd/>
                  </a:ln>
                </p:spPr>
              </p:pic>
              <p:sp>
                <p:nvSpPr>
                  <p:cNvPr id="5148" name="TextBox 11"/>
                  <p:cNvSpPr txBox="1">
                    <a:spLocks noChangeArrowheads="1"/>
                  </p:cNvSpPr>
                  <p:nvPr/>
                </p:nvSpPr>
                <p:spPr bwMode="auto">
                  <a:xfrm>
                    <a:off x="99750" y="836712"/>
                    <a:ext cx="5040560" cy="276999"/>
                  </a:xfrm>
                  <a:prstGeom prst="rect">
                    <a:avLst/>
                  </a:prstGeom>
                  <a:solidFill>
                    <a:schemeClr val="tx1"/>
                  </a:solidFill>
                  <a:ln w="9525">
                    <a:noFill/>
                    <a:miter lim="800000"/>
                    <a:headEnd/>
                    <a:tailEnd/>
                  </a:ln>
                </p:spPr>
                <p:txBody>
                  <a:bodyPr>
                    <a:spAutoFit/>
                  </a:bodyPr>
                  <a:lstStyle/>
                  <a:p>
                    <a:pPr eaLnBrk="0" hangingPunct="0"/>
                    <a:r>
                      <a:rPr lang="pt-BR" altLang="de-DE" sz="1200">
                        <a:solidFill>
                          <a:schemeClr val="bg1"/>
                        </a:solidFill>
                        <a:latin typeface="Arial Black" pitchFamily="34" charset="0"/>
                      </a:rPr>
                      <a:t>Bioenergy Calendar</a:t>
                    </a:r>
                  </a:p>
                </p:txBody>
              </p:sp>
              <p:sp>
                <p:nvSpPr>
                  <p:cNvPr id="5149" name="TextBox 12"/>
                  <p:cNvSpPr txBox="1">
                    <a:spLocks noChangeArrowheads="1"/>
                  </p:cNvSpPr>
                  <p:nvPr/>
                </p:nvSpPr>
                <p:spPr bwMode="auto">
                  <a:xfrm>
                    <a:off x="6103030" y="836712"/>
                    <a:ext cx="2896943" cy="276999"/>
                  </a:xfrm>
                  <a:prstGeom prst="rect">
                    <a:avLst/>
                  </a:prstGeom>
                  <a:solidFill>
                    <a:schemeClr val="tx1"/>
                  </a:solidFill>
                  <a:ln w="9525">
                    <a:noFill/>
                    <a:miter lim="800000"/>
                    <a:headEnd/>
                    <a:tailEnd/>
                  </a:ln>
                </p:spPr>
                <p:txBody>
                  <a:bodyPr>
                    <a:spAutoFit/>
                  </a:bodyPr>
                  <a:lstStyle/>
                  <a:p>
                    <a:pPr eaLnBrk="0" hangingPunct="0"/>
                    <a:r>
                      <a:rPr lang="pt-BR" altLang="de-DE" sz="1200">
                        <a:solidFill>
                          <a:schemeClr val="bg1"/>
                        </a:solidFill>
                        <a:latin typeface="Arial Black" pitchFamily="34" charset="0"/>
                      </a:rPr>
                      <a:t>Ethanol Production L ha</a:t>
                    </a:r>
                    <a:r>
                      <a:rPr lang="pt-BR" altLang="de-DE" sz="1200" baseline="30000">
                        <a:solidFill>
                          <a:schemeClr val="bg1"/>
                        </a:solidFill>
                        <a:latin typeface="Arial Black" pitchFamily="34" charset="0"/>
                      </a:rPr>
                      <a:t>-1</a:t>
                    </a:r>
                  </a:p>
                </p:txBody>
              </p:sp>
            </p:grpSp>
            <p:sp>
              <p:nvSpPr>
                <p:cNvPr id="14" name="Rounded Rectangle 13"/>
                <p:cNvSpPr/>
                <p:nvPr/>
              </p:nvSpPr>
              <p:spPr bwMode="auto">
                <a:xfrm>
                  <a:off x="7409216" y="5332707"/>
                  <a:ext cx="714464" cy="541450"/>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defRPr/>
                  </a:pPr>
                  <a:r>
                    <a:rPr lang="pt-BR" sz="1600" dirty="0">
                      <a:solidFill>
                        <a:schemeClr val="tx1">
                          <a:lumMod val="85000"/>
                          <a:lumOff val="15000"/>
                        </a:schemeClr>
                      </a:solidFill>
                      <a:latin typeface="Arial" pitchFamily="34" charset="0"/>
                    </a:rPr>
                    <a:t>3</a:t>
                  </a:r>
                  <a:r>
                    <a:rPr lang="pt-BR" sz="1400" dirty="0">
                      <a:solidFill>
                        <a:schemeClr val="tx1">
                          <a:lumMod val="85000"/>
                          <a:lumOff val="15000"/>
                        </a:schemeClr>
                      </a:solidFill>
                      <a:latin typeface="Arial" pitchFamily="34" charset="0"/>
                    </a:rPr>
                    <a:t> mil </a:t>
                  </a:r>
                  <a:r>
                    <a:rPr lang="pt-BR" sz="1100" dirty="0">
                      <a:solidFill>
                        <a:schemeClr val="tx1">
                          <a:lumMod val="85000"/>
                          <a:lumOff val="15000"/>
                        </a:schemeClr>
                      </a:solidFill>
                      <a:latin typeface="Arial" pitchFamily="34" charset="0"/>
                    </a:rPr>
                    <a:t>litros</a:t>
                  </a:r>
                </a:p>
              </p:txBody>
            </p:sp>
            <p:sp>
              <p:nvSpPr>
                <p:cNvPr id="5145" name="TextBox 17"/>
                <p:cNvSpPr txBox="1">
                  <a:spLocks noChangeArrowheads="1"/>
                </p:cNvSpPr>
                <p:nvPr/>
              </p:nvSpPr>
              <p:spPr bwMode="auto">
                <a:xfrm>
                  <a:off x="8147559" y="5460947"/>
                  <a:ext cx="852415" cy="276999"/>
                </a:xfrm>
                <a:prstGeom prst="rect">
                  <a:avLst/>
                </a:prstGeom>
                <a:solidFill>
                  <a:schemeClr val="bg1"/>
                </a:solidFill>
                <a:ln w="9525">
                  <a:noFill/>
                  <a:miter lim="800000"/>
                  <a:headEnd/>
                  <a:tailEnd/>
                </a:ln>
              </p:spPr>
              <p:txBody>
                <a:bodyPr>
                  <a:spAutoFit/>
                </a:bodyPr>
                <a:lstStyle/>
                <a:p>
                  <a:pPr eaLnBrk="0" hangingPunct="0"/>
                  <a:r>
                    <a:rPr lang="en-US" altLang="de-DE" sz="1200" b="1">
                      <a:latin typeface="Calibri" pitchFamily="34" charset="0"/>
                      <a:ea typeface="Calibri" pitchFamily="34" charset="0"/>
                      <a:cs typeface="Calibri" pitchFamily="34" charset="0"/>
                    </a:rPr>
                    <a:t>Sorghum</a:t>
                  </a:r>
                </a:p>
              </p:txBody>
            </p:sp>
            <p:sp>
              <p:nvSpPr>
                <p:cNvPr id="5146" name="TextBox 19"/>
                <p:cNvSpPr txBox="1">
                  <a:spLocks noChangeArrowheads="1"/>
                </p:cNvSpPr>
                <p:nvPr/>
              </p:nvSpPr>
              <p:spPr bwMode="auto">
                <a:xfrm>
                  <a:off x="7168121" y="4001631"/>
                  <a:ext cx="552375" cy="276999"/>
                </a:xfrm>
                <a:prstGeom prst="rect">
                  <a:avLst/>
                </a:prstGeom>
                <a:solidFill>
                  <a:schemeClr val="bg1"/>
                </a:solidFill>
                <a:ln w="9525">
                  <a:noFill/>
                  <a:miter lim="800000"/>
                  <a:headEnd/>
                  <a:tailEnd/>
                </a:ln>
              </p:spPr>
              <p:txBody>
                <a:bodyPr>
                  <a:spAutoFit/>
                </a:bodyPr>
                <a:lstStyle/>
                <a:p>
                  <a:pPr eaLnBrk="0" hangingPunct="0"/>
                  <a:r>
                    <a:rPr lang="en-US" altLang="de-DE" sz="1200" b="1">
                      <a:latin typeface="Calibri" pitchFamily="34" charset="0"/>
                      <a:ea typeface="Calibri" pitchFamily="34" charset="0"/>
                      <a:cs typeface="Calibri" pitchFamily="34" charset="0"/>
                    </a:rPr>
                    <a:t>Cane</a:t>
                  </a:r>
                </a:p>
              </p:txBody>
            </p:sp>
          </p:grpSp>
          <p:sp>
            <p:nvSpPr>
              <p:cNvPr id="5142" name="Rectangle 20"/>
              <p:cNvSpPr>
                <a:spLocks noChangeArrowheads="1"/>
              </p:cNvSpPr>
              <p:nvPr/>
            </p:nvSpPr>
            <p:spPr bwMode="auto">
              <a:xfrm>
                <a:off x="0" y="3702248"/>
                <a:ext cx="5004048" cy="412124"/>
              </a:xfrm>
              <a:prstGeom prst="rect">
                <a:avLst/>
              </a:prstGeom>
              <a:solidFill>
                <a:schemeClr val="bg1"/>
              </a:solidFill>
              <a:ln w="9525" algn="ctr">
                <a:noFill/>
                <a:round/>
                <a:headEnd/>
                <a:tailEnd/>
              </a:ln>
            </p:spPr>
            <p:txBody>
              <a:bodyPr/>
              <a:lstStyle/>
              <a:p>
                <a:pPr eaLnBrk="0" hangingPunct="0"/>
                <a:endParaRPr lang="de-DE" altLang="de-DE"/>
              </a:p>
            </p:txBody>
          </p:sp>
        </p:grpSp>
        <p:sp>
          <p:nvSpPr>
            <p:cNvPr id="5137" name="TextBox 23"/>
            <p:cNvSpPr txBox="1">
              <a:spLocks noChangeArrowheads="1"/>
            </p:cNvSpPr>
            <p:nvPr/>
          </p:nvSpPr>
          <p:spPr bwMode="auto">
            <a:xfrm>
              <a:off x="1014457" y="4674944"/>
              <a:ext cx="1008112" cy="261610"/>
            </a:xfrm>
            <a:prstGeom prst="rect">
              <a:avLst/>
            </a:prstGeom>
            <a:solidFill>
              <a:schemeClr val="bg1"/>
            </a:solidFill>
            <a:ln w="9525">
              <a:noFill/>
              <a:miter lim="800000"/>
              <a:headEnd/>
              <a:tailEnd/>
            </a:ln>
          </p:spPr>
          <p:txBody>
            <a:bodyPr>
              <a:spAutoFit/>
            </a:bodyPr>
            <a:lstStyle/>
            <a:p>
              <a:pPr algn="ctr" eaLnBrk="0" hangingPunct="0"/>
              <a:r>
                <a:rPr lang="en-US" altLang="de-DE" sz="1100" b="1">
                  <a:latin typeface="Calibri" pitchFamily="34" charset="0"/>
                  <a:ea typeface="Calibri" pitchFamily="34" charset="0"/>
                  <a:cs typeface="Calibri" pitchFamily="34" charset="0"/>
                </a:rPr>
                <a:t>120 -130 days</a:t>
              </a:r>
            </a:p>
          </p:txBody>
        </p:sp>
        <p:sp>
          <p:nvSpPr>
            <p:cNvPr id="5138" name="TextBox 24"/>
            <p:cNvSpPr txBox="1">
              <a:spLocks noChangeArrowheads="1"/>
            </p:cNvSpPr>
            <p:nvPr/>
          </p:nvSpPr>
          <p:spPr bwMode="auto">
            <a:xfrm>
              <a:off x="2755208" y="5604105"/>
              <a:ext cx="968535" cy="246221"/>
            </a:xfrm>
            <a:prstGeom prst="rect">
              <a:avLst/>
            </a:prstGeom>
            <a:solidFill>
              <a:schemeClr val="bg1"/>
            </a:solidFill>
            <a:ln w="9525">
              <a:noFill/>
              <a:miter lim="800000"/>
              <a:headEnd/>
              <a:tailEnd/>
            </a:ln>
          </p:spPr>
          <p:txBody>
            <a:bodyPr wrap="none">
              <a:spAutoFit/>
            </a:bodyPr>
            <a:lstStyle/>
            <a:p>
              <a:pPr eaLnBrk="0" hangingPunct="0"/>
              <a:r>
                <a:rPr lang="en-US" altLang="de-DE" sz="1000" b="1">
                  <a:latin typeface="Calibri" pitchFamily="34" charset="0"/>
                  <a:ea typeface="Calibri" pitchFamily="34" charset="0"/>
                  <a:cs typeface="Calibri" pitchFamily="34" charset="0"/>
                </a:rPr>
                <a:t>Plant Sorghum</a:t>
              </a:r>
            </a:p>
          </p:txBody>
        </p:sp>
        <p:sp>
          <p:nvSpPr>
            <p:cNvPr id="5139" name="TextBox 26"/>
            <p:cNvSpPr txBox="1">
              <a:spLocks noChangeArrowheads="1"/>
            </p:cNvSpPr>
            <p:nvPr/>
          </p:nvSpPr>
          <p:spPr bwMode="auto">
            <a:xfrm>
              <a:off x="3939117" y="5596277"/>
              <a:ext cx="1099981" cy="246221"/>
            </a:xfrm>
            <a:prstGeom prst="rect">
              <a:avLst/>
            </a:prstGeom>
            <a:solidFill>
              <a:schemeClr val="bg1"/>
            </a:solidFill>
            <a:ln w="9525">
              <a:noFill/>
              <a:miter lim="800000"/>
              <a:headEnd/>
              <a:tailEnd/>
            </a:ln>
          </p:spPr>
          <p:txBody>
            <a:bodyPr wrap="none">
              <a:spAutoFit/>
            </a:bodyPr>
            <a:lstStyle/>
            <a:p>
              <a:pPr eaLnBrk="0" hangingPunct="0"/>
              <a:r>
                <a:rPr lang="en-US" altLang="de-DE" sz="1000" b="1">
                  <a:latin typeface="Calibri" pitchFamily="34" charset="0"/>
                  <a:ea typeface="Calibri" pitchFamily="34" charset="0"/>
                  <a:cs typeface="Calibri" pitchFamily="34" charset="0"/>
                </a:rPr>
                <a:t>Harvest Sorghum</a:t>
              </a:r>
            </a:p>
          </p:txBody>
        </p:sp>
        <p:sp>
          <p:nvSpPr>
            <p:cNvPr id="5140" name="TextBox 27"/>
            <p:cNvSpPr txBox="1">
              <a:spLocks noChangeArrowheads="1"/>
            </p:cNvSpPr>
            <p:nvPr/>
          </p:nvSpPr>
          <p:spPr bwMode="auto">
            <a:xfrm>
              <a:off x="5130885" y="5584974"/>
              <a:ext cx="1168910" cy="246221"/>
            </a:xfrm>
            <a:prstGeom prst="rect">
              <a:avLst/>
            </a:prstGeom>
            <a:solidFill>
              <a:schemeClr val="bg1"/>
            </a:solidFill>
            <a:ln w="9525">
              <a:noFill/>
              <a:miter lim="800000"/>
              <a:headEnd/>
              <a:tailEnd/>
            </a:ln>
          </p:spPr>
          <p:txBody>
            <a:bodyPr wrap="none">
              <a:spAutoFit/>
            </a:bodyPr>
            <a:lstStyle/>
            <a:p>
              <a:pPr eaLnBrk="0" hangingPunct="0"/>
              <a:r>
                <a:rPr lang="en-US" altLang="de-DE" sz="1000" b="1">
                  <a:latin typeface="Calibri" pitchFamily="34" charset="0"/>
                  <a:ea typeface="Calibri" pitchFamily="34" charset="0"/>
                  <a:cs typeface="Calibri" pitchFamily="34" charset="0"/>
                </a:rPr>
                <a:t>Harvest Sugarcane</a:t>
              </a:r>
            </a:p>
          </p:txBody>
        </p:sp>
      </p:grpSp>
      <p:sp>
        <p:nvSpPr>
          <p:cNvPr id="5132" name="TextBox 28"/>
          <p:cNvSpPr txBox="1">
            <a:spLocks noChangeArrowheads="1"/>
          </p:cNvSpPr>
          <p:nvPr/>
        </p:nvSpPr>
        <p:spPr bwMode="auto">
          <a:xfrm>
            <a:off x="6156325" y="5300663"/>
            <a:ext cx="1185863" cy="307975"/>
          </a:xfrm>
          <a:prstGeom prst="rect">
            <a:avLst/>
          </a:prstGeom>
          <a:noFill/>
          <a:ln w="9525">
            <a:noFill/>
            <a:miter lim="800000"/>
            <a:headEnd/>
            <a:tailEnd/>
          </a:ln>
        </p:spPr>
        <p:txBody>
          <a:bodyPr wrap="none">
            <a:spAutoFit/>
          </a:bodyPr>
          <a:lstStyle/>
          <a:p>
            <a:pPr eaLnBrk="0" hangingPunct="0"/>
            <a:r>
              <a:rPr lang="pt-BR" altLang="de-DE" sz="1400" b="1">
                <a:latin typeface="Calibri" pitchFamily="34" charset="0"/>
                <a:ea typeface="Calibri" pitchFamily="34" charset="0"/>
                <a:cs typeface="Calibri" pitchFamily="34" charset="0"/>
              </a:rPr>
              <a:t>750 L /month</a:t>
            </a:r>
          </a:p>
        </p:txBody>
      </p:sp>
      <p:sp>
        <p:nvSpPr>
          <p:cNvPr id="5133" name="TextBox 29"/>
          <p:cNvSpPr txBox="1">
            <a:spLocks noChangeArrowheads="1"/>
          </p:cNvSpPr>
          <p:nvPr/>
        </p:nvSpPr>
        <p:spPr bwMode="auto">
          <a:xfrm>
            <a:off x="7956550" y="4076700"/>
            <a:ext cx="1185863" cy="307975"/>
          </a:xfrm>
          <a:prstGeom prst="rect">
            <a:avLst/>
          </a:prstGeom>
          <a:noFill/>
          <a:ln w="9525">
            <a:noFill/>
            <a:miter lim="800000"/>
            <a:headEnd/>
            <a:tailEnd/>
          </a:ln>
        </p:spPr>
        <p:txBody>
          <a:bodyPr wrap="none">
            <a:spAutoFit/>
          </a:bodyPr>
          <a:lstStyle/>
          <a:p>
            <a:pPr eaLnBrk="0" hangingPunct="0"/>
            <a:r>
              <a:rPr lang="pt-BR" altLang="de-DE" sz="1400" b="1">
                <a:latin typeface="Calibri" pitchFamily="34" charset="0"/>
                <a:ea typeface="Calibri" pitchFamily="34" charset="0"/>
                <a:cs typeface="Calibri" pitchFamily="34" charset="0"/>
              </a:rPr>
              <a:t>580 L /month</a:t>
            </a:r>
          </a:p>
        </p:txBody>
      </p:sp>
      <p:sp>
        <p:nvSpPr>
          <p:cNvPr id="5134" name="Right Brace 30"/>
          <p:cNvSpPr>
            <a:spLocks/>
          </p:cNvSpPr>
          <p:nvPr/>
        </p:nvSpPr>
        <p:spPr bwMode="auto">
          <a:xfrm rot="5400000">
            <a:off x="2159000" y="4976813"/>
            <a:ext cx="504825" cy="720725"/>
          </a:xfrm>
          <a:prstGeom prst="rightBrace">
            <a:avLst>
              <a:gd name="adj1" fmla="val 8328"/>
              <a:gd name="adj2" fmla="val 50000"/>
            </a:avLst>
          </a:prstGeom>
          <a:noFill/>
          <a:ln w="38100" algn="ctr">
            <a:solidFill>
              <a:srgbClr val="FF0000"/>
            </a:solidFill>
            <a:round/>
            <a:headEnd/>
            <a:tailEnd/>
          </a:ln>
          <a:effectLst/>
        </p:spPr>
        <p:txBody>
          <a:bodyPr/>
          <a:lstStyle/>
          <a:p>
            <a:pPr eaLnBrk="0" hangingPunct="0"/>
            <a:endParaRPr lang="pt-BR" altLang="de-DE"/>
          </a:p>
        </p:txBody>
      </p:sp>
      <p:sp>
        <p:nvSpPr>
          <p:cNvPr id="5135" name="Espaço Reservado para Número de Slide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D9793D7-BF14-490B-BB29-1DB44C814C17}" type="slidenum">
              <a:rPr lang="en-US" altLang="de-DE" sz="2000" b="1" smtClean="0">
                <a:solidFill>
                  <a:srgbClr val="008047"/>
                </a:solidFill>
                <a:latin typeface="Calibri" pitchFamily="34" charset="0"/>
              </a:rPr>
              <a:pPr>
                <a:defRPr/>
              </a:pPr>
              <a:t>4</a:t>
            </a:fld>
            <a:endParaRPr lang="en-US" altLang="de-DE" sz="2000" b="1" smtClean="0">
              <a:solidFill>
                <a:srgbClr val="008047"/>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07950" y="0"/>
            <a:ext cx="7916863" cy="954088"/>
          </a:xfrm>
          <a:prstGeom prst="rect">
            <a:avLst/>
          </a:prstGeom>
          <a:noFill/>
          <a:ln w="9525">
            <a:noFill/>
            <a:miter lim="800000"/>
            <a:headEnd/>
            <a:tailEnd/>
          </a:ln>
        </p:spPr>
        <p:txBody>
          <a:bodyPr>
            <a:spAutoFit/>
          </a:bodyPr>
          <a:lstStyle/>
          <a:p>
            <a:pPr algn="ctr" eaLnBrk="0" hangingPunct="0"/>
            <a:r>
              <a:rPr lang="en-US" altLang="de-DE" sz="2800" b="1">
                <a:solidFill>
                  <a:srgbClr val="008047"/>
                </a:solidFill>
                <a:latin typeface="Comic Sans MS" pitchFamily="66" charset="0"/>
              </a:rPr>
              <a:t>Utilizing Sugarcane Distilleries for Sweet Sorghum Processing</a:t>
            </a:r>
          </a:p>
        </p:txBody>
      </p:sp>
      <p:pic>
        <p:nvPicPr>
          <p:cNvPr id="6147" name="Picture 7" descr="DSC00065"/>
          <p:cNvPicPr>
            <a:picLocks noChangeAspect="1" noChangeArrowheads="1"/>
          </p:cNvPicPr>
          <p:nvPr/>
        </p:nvPicPr>
        <p:blipFill>
          <a:blip r:embed="rId2"/>
          <a:srcRect/>
          <a:stretch>
            <a:fillRect/>
          </a:stretch>
        </p:blipFill>
        <p:spPr bwMode="auto">
          <a:xfrm>
            <a:off x="679450" y="884238"/>
            <a:ext cx="3427413" cy="2628900"/>
          </a:xfrm>
          <a:prstGeom prst="rect">
            <a:avLst/>
          </a:prstGeom>
          <a:noFill/>
          <a:ln w="9525">
            <a:noFill/>
            <a:miter lim="800000"/>
            <a:headEnd/>
            <a:tailEnd/>
          </a:ln>
        </p:spPr>
      </p:pic>
      <p:pic>
        <p:nvPicPr>
          <p:cNvPr id="6148" name="Picture 10" descr="DSC00081"/>
          <p:cNvPicPr>
            <a:picLocks noChangeAspect="1" noChangeArrowheads="1"/>
          </p:cNvPicPr>
          <p:nvPr/>
        </p:nvPicPr>
        <p:blipFill>
          <a:blip r:embed="rId3"/>
          <a:srcRect/>
          <a:stretch>
            <a:fillRect/>
          </a:stretch>
        </p:blipFill>
        <p:spPr bwMode="auto">
          <a:xfrm>
            <a:off x="4932363" y="896938"/>
            <a:ext cx="3743325" cy="2616200"/>
          </a:xfrm>
          <a:prstGeom prst="rect">
            <a:avLst/>
          </a:prstGeom>
          <a:noFill/>
          <a:ln w="9525">
            <a:noFill/>
            <a:miter lim="800000"/>
            <a:headEnd/>
            <a:tailEnd/>
          </a:ln>
        </p:spPr>
      </p:pic>
      <p:pic>
        <p:nvPicPr>
          <p:cNvPr id="6149" name="Picture 6" descr="DSC00056"/>
          <p:cNvPicPr>
            <a:picLocks noChangeAspect="1" noChangeArrowheads="1"/>
          </p:cNvPicPr>
          <p:nvPr/>
        </p:nvPicPr>
        <p:blipFill>
          <a:blip r:embed="rId4"/>
          <a:srcRect/>
          <a:stretch>
            <a:fillRect/>
          </a:stretch>
        </p:blipFill>
        <p:spPr bwMode="auto">
          <a:xfrm>
            <a:off x="679450" y="3582988"/>
            <a:ext cx="3595688" cy="2376487"/>
          </a:xfrm>
          <a:prstGeom prst="rect">
            <a:avLst/>
          </a:prstGeom>
          <a:noFill/>
          <a:ln w="9525">
            <a:noFill/>
            <a:miter lim="800000"/>
            <a:headEnd/>
            <a:tailEnd/>
          </a:ln>
        </p:spPr>
      </p:pic>
      <p:pic>
        <p:nvPicPr>
          <p:cNvPr id="6150" name="Picture 13" descr="DSC00268"/>
          <p:cNvPicPr>
            <a:picLocks noChangeAspect="1" noChangeArrowheads="1"/>
          </p:cNvPicPr>
          <p:nvPr/>
        </p:nvPicPr>
        <p:blipFill>
          <a:blip r:embed="rId5"/>
          <a:srcRect/>
          <a:stretch>
            <a:fillRect/>
          </a:stretch>
        </p:blipFill>
        <p:spPr bwMode="auto">
          <a:xfrm>
            <a:off x="5076825" y="3582988"/>
            <a:ext cx="3598863" cy="2376487"/>
          </a:xfrm>
          <a:prstGeom prst="rect">
            <a:avLst/>
          </a:prstGeom>
          <a:noFill/>
          <a:ln w="9525">
            <a:noFill/>
            <a:miter lim="800000"/>
            <a:headEnd/>
            <a:tailEnd/>
          </a:ln>
        </p:spPr>
      </p:pic>
      <p:sp>
        <p:nvSpPr>
          <p:cNvPr id="6151" name="Espaço Reservado para Número de Slide 3"/>
          <p:cNvSpPr>
            <a:spLocks noGrp="1"/>
          </p:cNvSpPr>
          <p:nvPr>
            <p:ph type="sldNum" sz="quarter" idx="12"/>
          </p:nvPr>
        </p:nvSpPr>
        <p:spPr>
          <a:xfrm>
            <a:off x="7072313"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4C2B166-8288-4445-B9F7-FDBEA288C9B8}" type="slidenum">
              <a:rPr lang="en-US" altLang="de-DE" sz="1800" b="1" smtClean="0">
                <a:solidFill>
                  <a:srgbClr val="008047"/>
                </a:solidFill>
                <a:latin typeface="Calibri" pitchFamily="34" charset="0"/>
              </a:rPr>
              <a:pPr>
                <a:defRPr/>
              </a:pPr>
              <a:t>5</a:t>
            </a:fld>
            <a:endParaRPr lang="en-US" altLang="de-DE" sz="1800" b="1" smtClean="0">
              <a:solidFill>
                <a:srgbClr val="008047"/>
              </a:solidFill>
              <a:latin typeface="Calibri" pitchFamily="34" charset="0"/>
            </a:endParaRPr>
          </a:p>
        </p:txBody>
      </p:sp>
      <p:sp>
        <p:nvSpPr>
          <p:cNvPr id="6152" name="CaixaDeTexto 1"/>
          <p:cNvSpPr txBox="1">
            <a:spLocks noChangeArrowheads="1"/>
          </p:cNvSpPr>
          <p:nvPr/>
        </p:nvSpPr>
        <p:spPr bwMode="auto">
          <a:xfrm>
            <a:off x="827088" y="5973763"/>
            <a:ext cx="7654925" cy="461962"/>
          </a:xfrm>
          <a:prstGeom prst="rect">
            <a:avLst/>
          </a:prstGeom>
          <a:noFill/>
          <a:ln w="9525">
            <a:noFill/>
            <a:miter lim="800000"/>
            <a:headEnd/>
            <a:tailEnd/>
          </a:ln>
        </p:spPr>
        <p:txBody>
          <a:bodyPr wrap="none">
            <a:spAutoFit/>
          </a:bodyPr>
          <a:lstStyle/>
          <a:p>
            <a:pPr eaLnBrk="0" hangingPunct="0"/>
            <a:r>
              <a:rPr lang="en-US" altLang="de-DE" b="1">
                <a:solidFill>
                  <a:srgbClr val="008047"/>
                </a:solidFill>
                <a:latin typeface="Comic Sans MS" pitchFamily="66" charset="0"/>
              </a:rPr>
              <a:t>Some Fine Tuning may be Necessary, but Minimal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txBox="1">
            <a:spLocks/>
          </p:cNvSpPr>
          <p:nvPr/>
        </p:nvSpPr>
        <p:spPr bwMode="auto">
          <a:xfrm>
            <a:off x="179388" y="260350"/>
            <a:ext cx="8713787"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7171" name="Conector reto 8"/>
          <p:cNvCxnSpPr>
            <a:cxnSpLocks noChangeShapeType="1"/>
          </p:cNvCxnSpPr>
          <p:nvPr/>
        </p:nvCxnSpPr>
        <p:spPr bwMode="auto">
          <a:xfrm>
            <a:off x="0" y="2133600"/>
            <a:ext cx="9144000" cy="0"/>
          </a:xfrm>
          <a:prstGeom prst="line">
            <a:avLst/>
          </a:prstGeom>
          <a:noFill/>
          <a:ln w="38100" algn="ctr">
            <a:solidFill>
              <a:srgbClr val="008047"/>
            </a:solidFill>
            <a:round/>
            <a:headEnd/>
            <a:tailEnd/>
          </a:ln>
          <a:effectLst/>
        </p:spPr>
      </p:cxnSp>
      <p:sp>
        <p:nvSpPr>
          <p:cNvPr id="7172" name="Rectangle 4"/>
          <p:cNvSpPr>
            <a:spLocks noChangeArrowheads="1"/>
          </p:cNvSpPr>
          <p:nvPr/>
        </p:nvSpPr>
        <p:spPr bwMode="auto">
          <a:xfrm>
            <a:off x="233363" y="227013"/>
            <a:ext cx="8064500" cy="1568450"/>
          </a:xfrm>
          <a:prstGeom prst="rect">
            <a:avLst/>
          </a:prstGeom>
          <a:noFill/>
          <a:ln w="9525">
            <a:noFill/>
            <a:miter lim="800000"/>
            <a:headEnd/>
            <a:tailEnd/>
          </a:ln>
        </p:spPr>
        <p:txBody>
          <a:bodyPr>
            <a:spAutoFit/>
          </a:bodyPr>
          <a:lstStyle/>
          <a:p>
            <a:pPr algn="ctr" eaLnBrk="0" hangingPunct="0">
              <a:spcAft>
                <a:spcPts val="600"/>
              </a:spcAft>
            </a:pPr>
            <a:r>
              <a:rPr lang="pt-PT" altLang="de-DE" sz="3200" b="1">
                <a:solidFill>
                  <a:srgbClr val="008047"/>
                </a:solidFill>
                <a:latin typeface="Comic Sans MS" pitchFamily="66" charset="0"/>
              </a:rPr>
              <a:t>“</a:t>
            </a:r>
            <a:r>
              <a:rPr lang="pt-PT" altLang="de-DE" sz="3200" b="1">
                <a:solidFill>
                  <a:srgbClr val="C00000"/>
                </a:solidFill>
                <a:latin typeface="Comic Sans MS" pitchFamily="66" charset="0"/>
              </a:rPr>
              <a:t>Minimum</a:t>
            </a:r>
            <a:r>
              <a:rPr lang="pt-PT" altLang="de-DE" sz="3200" b="1">
                <a:solidFill>
                  <a:srgbClr val="008047"/>
                </a:solidFill>
                <a:latin typeface="Comic Sans MS" pitchFamily="66" charset="0"/>
              </a:rPr>
              <a:t> Economic Thresholds” </a:t>
            </a:r>
            <a:r>
              <a:rPr lang="en-US" altLang="de-DE" sz="3200" b="1">
                <a:solidFill>
                  <a:srgbClr val="008047"/>
                </a:solidFill>
                <a:latin typeface="Comic Sans MS" pitchFamily="66" charset="0"/>
              </a:rPr>
              <a:t>for a sweet sorghum cultivar in Brazil, now and in the future</a:t>
            </a:r>
            <a:endParaRPr lang="pt-BR" altLang="de-DE" sz="2800">
              <a:solidFill>
                <a:srgbClr val="008047"/>
              </a:solidFill>
              <a:latin typeface="Comic Sans MS" pitchFamily="66" charset="0"/>
            </a:endParaRPr>
          </a:p>
        </p:txBody>
      </p:sp>
      <p:pic>
        <p:nvPicPr>
          <p:cNvPr id="7173" name="Picture 2"/>
          <p:cNvPicPr>
            <a:picLocks noChangeAspect="1" noChangeArrowheads="1"/>
          </p:cNvPicPr>
          <p:nvPr/>
        </p:nvPicPr>
        <p:blipFill>
          <a:blip r:embed="rId2"/>
          <a:srcRect/>
          <a:stretch>
            <a:fillRect/>
          </a:stretch>
        </p:blipFill>
        <p:spPr bwMode="auto">
          <a:xfrm>
            <a:off x="6786578" y="2420938"/>
            <a:ext cx="2339975" cy="3671887"/>
          </a:xfrm>
          <a:prstGeom prst="rect">
            <a:avLst/>
          </a:prstGeom>
          <a:noFill/>
          <a:ln w="9525">
            <a:noFill/>
            <a:miter lim="800000"/>
            <a:headEnd/>
            <a:tailEnd/>
          </a:ln>
          <a:effectLst/>
        </p:spPr>
      </p:pic>
      <p:sp>
        <p:nvSpPr>
          <p:cNvPr id="7174" name="Espaço Reservado para Número de Slide 2"/>
          <p:cNvSpPr>
            <a:spLocks noGrp="1"/>
          </p:cNvSpPr>
          <p:nvPr>
            <p:ph type="sldNum" sz="quarter" idx="12"/>
          </p:nvPr>
        </p:nvSpPr>
        <p:spPr>
          <a:xfrm>
            <a:off x="150813" y="616585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E53C7E3-EA43-4CB9-B7D9-2AF51E4DFCCF}" type="slidenum">
              <a:rPr lang="en-US" altLang="de-DE" sz="2000" b="1" smtClean="0">
                <a:solidFill>
                  <a:srgbClr val="008047"/>
                </a:solidFill>
                <a:latin typeface="Calibri" pitchFamily="34" charset="0"/>
              </a:rPr>
              <a:pPr>
                <a:defRPr/>
              </a:pPr>
              <a:t>6</a:t>
            </a:fld>
            <a:endParaRPr lang="en-US" altLang="de-DE" sz="2000" b="1" smtClean="0">
              <a:solidFill>
                <a:srgbClr val="008047"/>
              </a:solidFill>
              <a:latin typeface="Calibri" pitchFamily="34" charset="0"/>
            </a:endParaRPr>
          </a:p>
        </p:txBody>
      </p:sp>
      <p:graphicFrame>
        <p:nvGraphicFramePr>
          <p:cNvPr id="8" name="Table 7"/>
          <p:cNvGraphicFramePr>
            <a:graphicFrameLocks noGrp="1"/>
          </p:cNvGraphicFramePr>
          <p:nvPr/>
        </p:nvGraphicFramePr>
        <p:xfrm>
          <a:off x="395288" y="2205038"/>
          <a:ext cx="6408738" cy="4061129"/>
        </p:xfrm>
        <a:graphic>
          <a:graphicData uri="http://schemas.openxmlformats.org/drawingml/2006/table">
            <a:tbl>
              <a:tblPr firstRow="1" bandRow="1">
                <a:tableStyleId>{5C22544A-7EE6-4342-B048-85BDC9FD1C3A}</a:tableStyleId>
              </a:tblPr>
              <a:tblGrid>
                <a:gridCol w="2769208"/>
                <a:gridCol w="1191248"/>
                <a:gridCol w="1224141"/>
                <a:gridCol w="1224141"/>
              </a:tblGrid>
              <a:tr h="822858">
                <a:tc>
                  <a:txBody>
                    <a:bodyPr/>
                    <a:lstStyle/>
                    <a:p>
                      <a:pPr algn="ctr"/>
                      <a:r>
                        <a:rPr lang="pt-BR" sz="2400" dirty="0" smtClean="0">
                          <a:solidFill>
                            <a:srgbClr val="FFFF00"/>
                          </a:solidFill>
                          <a:latin typeface="Comic Sans MS" pitchFamily="66" charset="0"/>
                        </a:rPr>
                        <a:t>Parameter</a:t>
                      </a:r>
                      <a:endParaRPr lang="pt-BR" sz="2400" dirty="0">
                        <a:solidFill>
                          <a:srgbClr val="FFFF00"/>
                        </a:solidFill>
                        <a:latin typeface="Comic Sans MS" pitchFamily="66" charset="0"/>
                      </a:endParaRPr>
                    </a:p>
                  </a:txBody>
                  <a:tcPr marT="45708" marB="45708" anchor="ctr"/>
                </a:tc>
                <a:tc>
                  <a:txBody>
                    <a:bodyPr/>
                    <a:lstStyle/>
                    <a:p>
                      <a:pPr algn="ctr"/>
                      <a:r>
                        <a:rPr lang="pt-BR" sz="2400" dirty="0" smtClean="0">
                          <a:solidFill>
                            <a:srgbClr val="FFFF00"/>
                          </a:solidFill>
                          <a:latin typeface="Comic Sans MS" pitchFamily="66" charset="0"/>
                        </a:rPr>
                        <a:t>2009/</a:t>
                      </a:r>
                    </a:p>
                    <a:p>
                      <a:pPr algn="ctr"/>
                      <a:r>
                        <a:rPr lang="pt-BR" sz="2400" dirty="0" smtClean="0">
                          <a:solidFill>
                            <a:srgbClr val="FFFF00"/>
                          </a:solidFill>
                          <a:latin typeface="Comic Sans MS" pitchFamily="66" charset="0"/>
                        </a:rPr>
                        <a:t>2011</a:t>
                      </a:r>
                      <a:endParaRPr lang="pt-BR" sz="2400" dirty="0">
                        <a:solidFill>
                          <a:srgbClr val="FFFF00"/>
                        </a:solidFill>
                        <a:latin typeface="Comic Sans MS" pitchFamily="66" charset="0"/>
                      </a:endParaRPr>
                    </a:p>
                  </a:txBody>
                  <a:tcPr marT="45708" marB="45708"/>
                </a:tc>
                <a:tc>
                  <a:txBody>
                    <a:bodyPr/>
                    <a:lstStyle/>
                    <a:p>
                      <a:pPr algn="ctr"/>
                      <a:r>
                        <a:rPr lang="pt-BR" sz="2400" dirty="0" smtClean="0">
                          <a:solidFill>
                            <a:srgbClr val="FFFF00"/>
                          </a:solidFill>
                          <a:latin typeface="Comic Sans MS" pitchFamily="66" charset="0"/>
                        </a:rPr>
                        <a:t>2013/</a:t>
                      </a:r>
                    </a:p>
                    <a:p>
                      <a:pPr algn="ctr"/>
                      <a:r>
                        <a:rPr lang="pt-BR" sz="2400" dirty="0" smtClean="0">
                          <a:solidFill>
                            <a:srgbClr val="FFFF00"/>
                          </a:solidFill>
                          <a:latin typeface="Comic Sans MS" pitchFamily="66" charset="0"/>
                        </a:rPr>
                        <a:t>2014</a:t>
                      </a:r>
                      <a:endParaRPr lang="pt-BR" sz="2400" dirty="0">
                        <a:solidFill>
                          <a:srgbClr val="FFFF00"/>
                        </a:solidFill>
                        <a:latin typeface="Comic Sans MS" pitchFamily="66" charset="0"/>
                      </a:endParaRPr>
                    </a:p>
                  </a:txBody>
                  <a:tcPr marT="45708" marB="45708"/>
                </a:tc>
                <a:tc>
                  <a:txBody>
                    <a:bodyPr/>
                    <a:lstStyle/>
                    <a:p>
                      <a:pPr algn="ctr"/>
                      <a:r>
                        <a:rPr lang="pt-BR" sz="2400" dirty="0" smtClean="0">
                          <a:solidFill>
                            <a:srgbClr val="FFFF00"/>
                          </a:solidFill>
                          <a:latin typeface="Comic Sans MS" pitchFamily="66" charset="0"/>
                        </a:rPr>
                        <a:t>Goal</a:t>
                      </a:r>
                      <a:endParaRPr lang="pt-BR" sz="2400" dirty="0">
                        <a:solidFill>
                          <a:srgbClr val="FFFF00"/>
                        </a:solidFill>
                        <a:latin typeface="Comic Sans MS" pitchFamily="66" charset="0"/>
                      </a:endParaRPr>
                    </a:p>
                  </a:txBody>
                  <a:tcPr marT="45708" marB="45708" anchor="ctr"/>
                </a:tc>
              </a:tr>
              <a:tr h="738929">
                <a:tc>
                  <a:txBody>
                    <a:bodyPr/>
                    <a:lstStyle/>
                    <a:p>
                      <a:r>
                        <a:rPr lang="pt-BR" sz="2000" b="1" dirty="0" smtClean="0">
                          <a:latin typeface="Comic Sans MS" pitchFamily="66" charset="0"/>
                        </a:rPr>
                        <a:t>Biomass Production (t ha</a:t>
                      </a:r>
                      <a:r>
                        <a:rPr lang="pt-BR" sz="2000" b="1" baseline="30000" dirty="0" smtClean="0">
                          <a:latin typeface="Comic Sans MS" pitchFamily="66" charset="0"/>
                        </a:rPr>
                        <a:t>-1</a:t>
                      </a:r>
                      <a:r>
                        <a:rPr lang="pt-BR" sz="2000" b="1" baseline="0" dirty="0" smtClean="0">
                          <a:latin typeface="Comic Sans MS" pitchFamily="66" charset="0"/>
                        </a:rPr>
                        <a:t>)</a:t>
                      </a:r>
                      <a:endParaRPr lang="pt-BR" sz="2000" b="1" baseline="0" dirty="0">
                        <a:latin typeface="Comic Sans MS" pitchFamily="66" charset="0"/>
                      </a:endParaRPr>
                    </a:p>
                  </a:txBody>
                  <a:tcPr marT="45708" marB="45708"/>
                </a:tc>
                <a:tc>
                  <a:txBody>
                    <a:bodyPr/>
                    <a:lstStyle/>
                    <a:p>
                      <a:r>
                        <a:rPr lang="pt-BR" sz="2000" b="1" dirty="0" smtClean="0">
                          <a:latin typeface="Comic Sans MS" pitchFamily="66" charset="0"/>
                        </a:rPr>
                        <a:t>&gt;</a:t>
                      </a:r>
                      <a:r>
                        <a:rPr lang="pt-BR" sz="2000" b="1" baseline="0" dirty="0" smtClean="0">
                          <a:latin typeface="Comic Sans MS" pitchFamily="66" charset="0"/>
                        </a:rPr>
                        <a:t> </a:t>
                      </a:r>
                      <a:r>
                        <a:rPr lang="pt-BR" sz="2000" b="1" dirty="0" smtClean="0">
                          <a:latin typeface="Comic Sans MS" pitchFamily="66" charset="0"/>
                        </a:rPr>
                        <a:t>40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50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60</a:t>
                      </a:r>
                      <a:endParaRPr lang="pt-BR" sz="2000" b="1" dirty="0">
                        <a:latin typeface="Comic Sans MS" pitchFamily="66" charset="0"/>
                      </a:endParaRPr>
                    </a:p>
                  </a:txBody>
                  <a:tcPr marT="45708" marB="45708" anchor="ctr"/>
                </a:tc>
              </a:tr>
              <a:tr h="700951">
                <a:tc>
                  <a:txBody>
                    <a:bodyPr/>
                    <a:lstStyle/>
                    <a:p>
                      <a:r>
                        <a:rPr lang="pt-BR" sz="2000" b="1" dirty="0" smtClean="0">
                          <a:latin typeface="Comic Sans MS" pitchFamily="66" charset="0"/>
                        </a:rPr>
                        <a:t>Total Sugar </a:t>
                      </a:r>
                    </a:p>
                    <a:p>
                      <a:r>
                        <a:rPr lang="pt-BR" sz="2000" b="1" dirty="0" smtClean="0">
                          <a:latin typeface="Comic Sans MS" pitchFamily="66" charset="0"/>
                        </a:rPr>
                        <a:t>(% Juice)</a:t>
                      </a:r>
                      <a:endParaRPr lang="pt-BR" sz="2000" b="1" dirty="0">
                        <a:latin typeface="Comic Sans MS" pitchFamily="66" charset="0"/>
                      </a:endParaRPr>
                    </a:p>
                  </a:txBody>
                  <a:tcPr marT="45708" marB="45708"/>
                </a:tc>
                <a:tc>
                  <a:txBody>
                    <a:bodyPr/>
                    <a:lstStyle/>
                    <a:p>
                      <a:r>
                        <a:rPr lang="pt-BR" sz="2000" b="1" dirty="0" smtClean="0">
                          <a:latin typeface="Comic Sans MS" pitchFamily="66" charset="0"/>
                        </a:rPr>
                        <a:t>&gt; 12.5</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12.5</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14</a:t>
                      </a:r>
                      <a:endParaRPr lang="pt-BR" sz="2000" b="1" dirty="0">
                        <a:latin typeface="Comic Sans MS" pitchFamily="66" charset="0"/>
                      </a:endParaRPr>
                    </a:p>
                  </a:txBody>
                  <a:tcPr marT="45708" marB="45708" anchor="ctr"/>
                </a:tc>
              </a:tr>
              <a:tr h="700951">
                <a:tc>
                  <a:txBody>
                    <a:bodyPr/>
                    <a:lstStyle/>
                    <a:p>
                      <a:r>
                        <a:rPr lang="pt-BR" sz="2000" b="1" dirty="0" smtClean="0">
                          <a:latin typeface="Comic Sans MS" pitchFamily="66" charset="0"/>
                        </a:rPr>
                        <a:t>Ethanol Production </a:t>
                      </a:r>
                    </a:p>
                    <a:p>
                      <a:r>
                        <a:rPr lang="pt-BR" sz="2000" b="1" dirty="0" smtClean="0">
                          <a:latin typeface="Comic Sans MS" pitchFamily="66" charset="0"/>
                        </a:rPr>
                        <a:t>(L t</a:t>
                      </a:r>
                      <a:r>
                        <a:rPr lang="pt-BR" sz="2000" b="1" baseline="30000" dirty="0" smtClean="0">
                          <a:latin typeface="Comic Sans MS" pitchFamily="66" charset="0"/>
                        </a:rPr>
                        <a:t>-1)</a:t>
                      </a:r>
                      <a:endParaRPr lang="pt-BR" sz="2000" b="1" baseline="30000" dirty="0">
                        <a:latin typeface="Comic Sans MS" pitchFamily="66" charset="0"/>
                      </a:endParaRPr>
                    </a:p>
                  </a:txBody>
                  <a:tcPr marT="45708" marB="45708"/>
                </a:tc>
                <a:tc>
                  <a:txBody>
                    <a:bodyPr/>
                    <a:lstStyle/>
                    <a:p>
                      <a:r>
                        <a:rPr lang="pt-BR" sz="2000" b="1" dirty="0" smtClean="0">
                          <a:latin typeface="Comic Sans MS" pitchFamily="66" charset="0"/>
                        </a:rPr>
                        <a:t>&gt; 60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60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70</a:t>
                      </a:r>
                      <a:endParaRPr lang="pt-BR" sz="2000" b="1" dirty="0">
                        <a:latin typeface="Comic Sans MS" pitchFamily="66" charset="0"/>
                      </a:endParaRPr>
                    </a:p>
                  </a:txBody>
                  <a:tcPr marT="45708" marB="45708" anchor="ctr"/>
                </a:tc>
              </a:tr>
              <a:tr h="700951">
                <a:tc>
                  <a:txBody>
                    <a:bodyPr/>
                    <a:lstStyle/>
                    <a:p>
                      <a:r>
                        <a:rPr lang="pt-BR" sz="2000" b="1" dirty="0" smtClean="0">
                          <a:latin typeface="Comic Sans MS" pitchFamily="66" charset="0"/>
                        </a:rPr>
                        <a:t>Ethanol Production </a:t>
                      </a:r>
                    </a:p>
                    <a:p>
                      <a:r>
                        <a:rPr lang="pt-BR" sz="2000" b="1" dirty="0" smtClean="0">
                          <a:latin typeface="Comic Sans MS" pitchFamily="66" charset="0"/>
                        </a:rPr>
                        <a:t>(L ha</a:t>
                      </a:r>
                      <a:r>
                        <a:rPr lang="pt-BR" sz="2000" b="1" baseline="30000" dirty="0" smtClean="0">
                          <a:latin typeface="Comic Sans MS" pitchFamily="66" charset="0"/>
                        </a:rPr>
                        <a:t>-1</a:t>
                      </a:r>
                      <a:r>
                        <a:rPr lang="pt-BR" sz="2000" b="1" baseline="0" dirty="0" smtClean="0">
                          <a:latin typeface="Comic Sans MS" pitchFamily="66" charset="0"/>
                        </a:rPr>
                        <a:t>)</a:t>
                      </a:r>
                      <a:endParaRPr lang="pt-BR" sz="2000" b="1" baseline="0" dirty="0">
                        <a:latin typeface="Comic Sans MS" pitchFamily="66" charset="0"/>
                      </a:endParaRPr>
                    </a:p>
                  </a:txBody>
                  <a:tcPr marT="45708" marB="45708"/>
                </a:tc>
                <a:tc>
                  <a:txBody>
                    <a:bodyPr/>
                    <a:lstStyle/>
                    <a:p>
                      <a:r>
                        <a:rPr lang="pt-BR" sz="2000" b="1" dirty="0" smtClean="0">
                          <a:latin typeface="Comic Sans MS" pitchFamily="66" charset="0"/>
                        </a:rPr>
                        <a:t>&gt; 2400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3000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4200</a:t>
                      </a:r>
                      <a:endParaRPr lang="pt-BR" sz="2000" b="1" dirty="0">
                        <a:latin typeface="Comic Sans MS" pitchFamily="66" charset="0"/>
                      </a:endParaRPr>
                    </a:p>
                  </a:txBody>
                  <a:tcPr marT="45708" marB="45708" anchor="ctr"/>
                </a:tc>
              </a:tr>
              <a:tr h="396184">
                <a:tc>
                  <a:txBody>
                    <a:bodyPr/>
                    <a:lstStyle/>
                    <a:p>
                      <a:r>
                        <a:rPr lang="pt-BR" sz="2000" b="1" dirty="0" smtClean="0">
                          <a:latin typeface="Comic Sans MS" pitchFamily="66" charset="0"/>
                        </a:rPr>
                        <a:t>PIU (days)</a:t>
                      </a:r>
                      <a:endParaRPr lang="pt-BR" sz="2000" b="1" dirty="0">
                        <a:latin typeface="Comic Sans MS" pitchFamily="66" charset="0"/>
                      </a:endParaRPr>
                    </a:p>
                  </a:txBody>
                  <a:tcPr marT="45708" marB="45708"/>
                </a:tc>
                <a:tc>
                  <a:txBody>
                    <a:bodyPr/>
                    <a:lstStyle/>
                    <a:p>
                      <a:r>
                        <a:rPr lang="pt-BR" sz="2000" b="1" dirty="0" smtClean="0">
                          <a:latin typeface="Comic Sans MS" pitchFamily="66" charset="0"/>
                        </a:rPr>
                        <a:t>&gt; 30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30</a:t>
                      </a:r>
                      <a:endParaRPr lang="pt-BR" sz="2000" b="1" dirty="0">
                        <a:latin typeface="Comic Sans MS" pitchFamily="66" charset="0"/>
                      </a:endParaRPr>
                    </a:p>
                  </a:txBody>
                  <a:tcPr marT="45708" marB="45708" anchor="ctr"/>
                </a:tc>
                <a:tc>
                  <a:txBody>
                    <a:bodyPr/>
                    <a:lstStyle/>
                    <a:p>
                      <a:r>
                        <a:rPr lang="pt-BR" sz="2000" b="1" dirty="0" smtClean="0">
                          <a:latin typeface="Comic Sans MS" pitchFamily="66" charset="0"/>
                        </a:rPr>
                        <a:t>&gt; 30</a:t>
                      </a:r>
                      <a:endParaRPr lang="pt-BR" sz="2000" b="1" dirty="0">
                        <a:latin typeface="Comic Sans MS" pitchFamily="66" charset="0"/>
                      </a:endParaRPr>
                    </a:p>
                  </a:txBody>
                  <a:tcPr marT="45708" marB="45708"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239000" y="60960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grpSp>
        <p:nvGrpSpPr>
          <p:cNvPr id="8196" name="Group 22"/>
          <p:cNvGrpSpPr>
            <a:grpSpLocks/>
          </p:cNvGrpSpPr>
          <p:nvPr/>
        </p:nvGrpSpPr>
        <p:grpSpPr bwMode="auto">
          <a:xfrm>
            <a:off x="153988" y="-20638"/>
            <a:ext cx="9144000" cy="4094163"/>
            <a:chOff x="0" y="0"/>
            <a:chExt cx="9144000" cy="4093231"/>
          </a:xfrm>
        </p:grpSpPr>
        <p:grpSp>
          <p:nvGrpSpPr>
            <p:cNvPr id="8205" name="Group 9"/>
            <p:cNvGrpSpPr>
              <a:grpSpLocks/>
            </p:cNvGrpSpPr>
            <p:nvPr/>
          </p:nvGrpSpPr>
          <p:grpSpPr bwMode="auto">
            <a:xfrm>
              <a:off x="0" y="0"/>
              <a:ext cx="5795963" cy="3700463"/>
              <a:chOff x="0" y="0"/>
              <a:chExt cx="5795963" cy="3700463"/>
            </a:xfrm>
          </p:grpSpPr>
          <p:pic>
            <p:nvPicPr>
              <p:cNvPr id="8209" name="Picture 5" descr="Figure7"/>
              <p:cNvPicPr>
                <a:picLocks noChangeAspect="1" noChangeArrowheads="1"/>
              </p:cNvPicPr>
              <p:nvPr/>
            </p:nvPicPr>
            <p:blipFill>
              <a:blip r:embed="rId3"/>
              <a:srcRect/>
              <a:stretch>
                <a:fillRect/>
              </a:stretch>
            </p:blipFill>
            <p:spPr bwMode="auto">
              <a:xfrm>
                <a:off x="0" y="0"/>
                <a:ext cx="5795963" cy="3700463"/>
              </a:xfrm>
              <a:prstGeom prst="rect">
                <a:avLst/>
              </a:prstGeom>
              <a:noFill/>
              <a:ln w="9525">
                <a:noFill/>
                <a:miter lim="800000"/>
                <a:headEnd/>
                <a:tailEnd/>
              </a:ln>
            </p:spPr>
          </p:pic>
          <p:sp>
            <p:nvSpPr>
              <p:cNvPr id="8210" name="Text Box 12"/>
              <p:cNvSpPr txBox="1">
                <a:spLocks noChangeArrowheads="1"/>
              </p:cNvSpPr>
              <p:nvPr/>
            </p:nvSpPr>
            <p:spPr bwMode="auto">
              <a:xfrm>
                <a:off x="2123729" y="0"/>
                <a:ext cx="1368772" cy="369332"/>
              </a:xfrm>
              <a:prstGeom prst="rect">
                <a:avLst/>
              </a:prstGeom>
              <a:solidFill>
                <a:schemeClr val="bg1"/>
              </a:solidFill>
              <a:ln w="9525">
                <a:noFill/>
                <a:miter lim="800000"/>
                <a:headEnd/>
                <a:tailEnd/>
              </a:ln>
            </p:spPr>
            <p:txBody>
              <a:bodyPr>
                <a:spAutoFit/>
              </a:bodyPr>
              <a:lstStyle/>
              <a:p>
                <a:pPr eaLnBrk="0" hangingPunct="0">
                  <a:spcBef>
                    <a:spcPct val="50000"/>
                  </a:spcBef>
                </a:pPr>
                <a:r>
                  <a:rPr lang="pt-BR" altLang="de-DE" sz="1800" b="1">
                    <a:solidFill>
                      <a:srgbClr val="FF0000"/>
                    </a:solidFill>
                  </a:rPr>
                  <a:t>RIO BR500</a:t>
                </a:r>
                <a:endParaRPr lang="en-US" altLang="de-DE" sz="1800" b="1">
                  <a:solidFill>
                    <a:srgbClr val="FF0000"/>
                  </a:solidFill>
                </a:endParaRPr>
              </a:p>
            </p:txBody>
          </p:sp>
          <p:sp>
            <p:nvSpPr>
              <p:cNvPr id="8211" name="Line 14"/>
              <p:cNvSpPr>
                <a:spLocks noChangeShapeType="1"/>
              </p:cNvSpPr>
              <p:nvPr/>
            </p:nvSpPr>
            <p:spPr bwMode="auto">
              <a:xfrm flipH="1" flipV="1">
                <a:off x="900113" y="1268413"/>
                <a:ext cx="4176712" cy="73025"/>
              </a:xfrm>
              <a:prstGeom prst="line">
                <a:avLst/>
              </a:prstGeom>
              <a:noFill/>
              <a:ln w="28575">
                <a:solidFill>
                  <a:srgbClr val="FF0000"/>
                </a:solidFill>
                <a:round/>
                <a:headEnd/>
                <a:tailEnd/>
              </a:ln>
            </p:spPr>
            <p:txBody>
              <a:bodyPr/>
              <a:lstStyle/>
              <a:p>
                <a:endParaRPr lang="fr-FR"/>
              </a:p>
            </p:txBody>
          </p:sp>
          <p:sp>
            <p:nvSpPr>
              <p:cNvPr id="8212" name="Line 15"/>
              <p:cNvSpPr>
                <a:spLocks noChangeShapeType="1"/>
              </p:cNvSpPr>
              <p:nvPr/>
            </p:nvSpPr>
            <p:spPr bwMode="auto">
              <a:xfrm>
                <a:off x="1692275" y="1268413"/>
                <a:ext cx="0" cy="1152525"/>
              </a:xfrm>
              <a:prstGeom prst="line">
                <a:avLst/>
              </a:prstGeom>
              <a:noFill/>
              <a:ln w="28575">
                <a:solidFill>
                  <a:srgbClr val="FF0000"/>
                </a:solidFill>
                <a:round/>
                <a:headEnd/>
                <a:tailEnd/>
              </a:ln>
            </p:spPr>
            <p:txBody>
              <a:bodyPr/>
              <a:lstStyle/>
              <a:p>
                <a:endParaRPr lang="fr-FR"/>
              </a:p>
            </p:txBody>
          </p:sp>
          <p:sp>
            <p:nvSpPr>
              <p:cNvPr id="8213" name="Text Box 20"/>
              <p:cNvSpPr txBox="1">
                <a:spLocks noChangeArrowheads="1"/>
              </p:cNvSpPr>
              <p:nvPr/>
            </p:nvSpPr>
            <p:spPr bwMode="auto">
              <a:xfrm>
                <a:off x="2247900" y="2081213"/>
                <a:ext cx="1218603" cy="276999"/>
              </a:xfrm>
              <a:prstGeom prst="rect">
                <a:avLst/>
              </a:prstGeom>
              <a:noFill/>
              <a:ln w="9525">
                <a:noFill/>
                <a:miter lim="800000"/>
                <a:headEnd/>
                <a:tailEnd/>
              </a:ln>
            </p:spPr>
            <p:txBody>
              <a:bodyPr wrap="none">
                <a:spAutoFit/>
              </a:bodyPr>
              <a:lstStyle/>
              <a:p>
                <a:pPr eaLnBrk="0" hangingPunct="0"/>
                <a:r>
                  <a:rPr lang="en-US" altLang="de-DE" sz="1200" b="1">
                    <a:solidFill>
                      <a:srgbClr val="FF0000"/>
                    </a:solidFill>
                  </a:rPr>
                  <a:t>PUI – 32 days </a:t>
                </a:r>
              </a:p>
            </p:txBody>
          </p:sp>
        </p:grpSp>
        <p:grpSp>
          <p:nvGrpSpPr>
            <p:cNvPr id="8206" name="Group 18"/>
            <p:cNvGrpSpPr>
              <a:grpSpLocks/>
            </p:cNvGrpSpPr>
            <p:nvPr/>
          </p:nvGrpSpPr>
          <p:grpSpPr bwMode="auto">
            <a:xfrm>
              <a:off x="5529263" y="0"/>
              <a:ext cx="3614737" cy="4093231"/>
              <a:chOff x="5529263" y="0"/>
              <a:chExt cx="3614737" cy="4093231"/>
            </a:xfrm>
          </p:grpSpPr>
          <p:pic>
            <p:nvPicPr>
              <p:cNvPr id="8207" name="Picture 26"/>
              <p:cNvPicPr>
                <a:picLocks noChangeAspect="1" noChangeArrowheads="1"/>
              </p:cNvPicPr>
              <p:nvPr/>
            </p:nvPicPr>
            <p:blipFill>
              <a:blip r:embed="rId4"/>
              <a:srcRect/>
              <a:stretch>
                <a:fillRect/>
              </a:stretch>
            </p:blipFill>
            <p:spPr bwMode="auto">
              <a:xfrm>
                <a:off x="5529263" y="0"/>
                <a:ext cx="3614737" cy="3860800"/>
              </a:xfrm>
              <a:prstGeom prst="rect">
                <a:avLst/>
              </a:prstGeom>
              <a:noFill/>
              <a:ln w="9525">
                <a:noFill/>
                <a:miter lim="800000"/>
                <a:headEnd/>
                <a:tailEnd/>
              </a:ln>
            </p:spPr>
          </p:pic>
          <p:sp>
            <p:nvSpPr>
              <p:cNvPr id="8208" name="TextBox 20"/>
              <p:cNvSpPr txBox="1">
                <a:spLocks noChangeArrowheads="1"/>
              </p:cNvSpPr>
              <p:nvPr/>
            </p:nvSpPr>
            <p:spPr bwMode="auto">
              <a:xfrm>
                <a:off x="5529263" y="676911"/>
                <a:ext cx="3505200" cy="3416320"/>
              </a:xfrm>
              <a:prstGeom prst="rect">
                <a:avLst/>
              </a:prstGeom>
              <a:noFill/>
              <a:ln w="9525">
                <a:noFill/>
                <a:miter lim="800000"/>
                <a:headEnd/>
                <a:tailEnd/>
              </a:ln>
            </p:spPr>
            <p:txBody>
              <a:bodyPr>
                <a:spAutoFit/>
              </a:bodyPr>
              <a:lstStyle/>
              <a:p>
                <a:pPr algn="ctr" defTabSz="912813" eaLnBrk="0" hangingPunct="0">
                  <a:spcBef>
                    <a:spcPct val="50000"/>
                  </a:spcBef>
                </a:pPr>
                <a:r>
                  <a:rPr lang="pt-BR" altLang="de-DE" sz="4000" b="1">
                    <a:solidFill>
                      <a:srgbClr val="FFFF00"/>
                    </a:solidFill>
                    <a:latin typeface="Calibri" pitchFamily="34" charset="0"/>
                  </a:rPr>
                  <a:t>Sweet Sorghum Industrial Management</a:t>
                </a:r>
                <a:endParaRPr lang="pt-BR" altLang="de-DE" sz="3600" b="1">
                  <a:solidFill>
                    <a:srgbClr val="FFFF00"/>
                  </a:solidFill>
                  <a:latin typeface="Calibri" pitchFamily="34" charset="0"/>
                </a:endParaRPr>
              </a:p>
              <a:p>
                <a:pPr algn="ctr" defTabSz="912813" eaLnBrk="0" hangingPunct="0"/>
                <a:r>
                  <a:rPr lang="en-US" altLang="de-DE" sz="3200" b="1">
                    <a:solidFill>
                      <a:srgbClr val="FFFF00"/>
                    </a:solidFill>
                  </a:rPr>
                  <a:t> </a:t>
                </a:r>
                <a:endParaRPr lang="pt-BR" altLang="de-DE" sz="1400" b="1">
                  <a:solidFill>
                    <a:srgbClr val="FFFF00"/>
                  </a:solidFill>
                </a:endParaRPr>
              </a:p>
              <a:p>
                <a:pPr algn="ctr" defTabSz="912813" eaLnBrk="0" hangingPunct="0"/>
                <a:r>
                  <a:rPr lang="en-US" altLang="de-DE" sz="2000" b="1">
                    <a:solidFill>
                      <a:srgbClr val="FFFF00"/>
                    </a:solidFill>
                    <a:latin typeface="Calibri" pitchFamily="34" charset="0"/>
                  </a:rPr>
                  <a:t>(Embrapa Maize and Sorghum</a:t>
                </a:r>
                <a:r>
                  <a:rPr lang="en-US" altLang="de-DE" sz="3200" b="1">
                    <a:solidFill>
                      <a:srgbClr val="FFFF00"/>
                    </a:solidFill>
                    <a:latin typeface="Calibri" pitchFamily="34" charset="0"/>
                  </a:rPr>
                  <a:t>)</a:t>
                </a:r>
                <a:endParaRPr lang="pt-BR" altLang="de-DE" sz="3200" b="1">
                  <a:solidFill>
                    <a:srgbClr val="FFFF00"/>
                  </a:solidFill>
                  <a:latin typeface="Calibri" pitchFamily="34" charset="0"/>
                </a:endParaRPr>
              </a:p>
              <a:p>
                <a:pPr algn="ctr" defTabSz="912813" eaLnBrk="0" hangingPunct="0"/>
                <a:endParaRPr lang="en-US" altLang="de-DE" sz="3200"/>
              </a:p>
            </p:txBody>
          </p:sp>
        </p:grpSp>
      </p:grpSp>
      <p:sp>
        <p:nvSpPr>
          <p:cNvPr id="8197" name="Line 15"/>
          <p:cNvSpPr>
            <a:spLocks noChangeShapeType="1"/>
          </p:cNvSpPr>
          <p:nvPr/>
        </p:nvSpPr>
        <p:spPr bwMode="auto">
          <a:xfrm>
            <a:off x="3700463" y="1304925"/>
            <a:ext cx="0" cy="1152525"/>
          </a:xfrm>
          <a:prstGeom prst="line">
            <a:avLst/>
          </a:prstGeom>
          <a:noFill/>
          <a:ln w="28575">
            <a:solidFill>
              <a:srgbClr val="FF0000"/>
            </a:solidFill>
            <a:round/>
            <a:headEnd/>
            <a:tailEnd/>
          </a:ln>
        </p:spPr>
        <p:txBody>
          <a:bodyPr/>
          <a:lstStyle/>
          <a:p>
            <a:endParaRPr lang="fr-FR"/>
          </a:p>
        </p:txBody>
      </p:sp>
      <p:sp>
        <p:nvSpPr>
          <p:cNvPr id="8198" name="TextBox 17"/>
          <p:cNvSpPr txBox="1">
            <a:spLocks noChangeArrowheads="1"/>
          </p:cNvSpPr>
          <p:nvPr/>
        </p:nvSpPr>
        <p:spPr bwMode="auto">
          <a:xfrm>
            <a:off x="3748088" y="2976563"/>
            <a:ext cx="1781175" cy="523875"/>
          </a:xfrm>
          <a:prstGeom prst="rect">
            <a:avLst/>
          </a:prstGeom>
          <a:solidFill>
            <a:schemeClr val="bg1"/>
          </a:solidFill>
          <a:ln w="9525">
            <a:noFill/>
            <a:miter lim="800000"/>
            <a:headEnd/>
            <a:tailEnd/>
          </a:ln>
        </p:spPr>
        <p:txBody>
          <a:bodyPr>
            <a:spAutoFit/>
          </a:bodyPr>
          <a:lstStyle/>
          <a:p>
            <a:pPr eaLnBrk="0" hangingPunct="0"/>
            <a:r>
              <a:rPr lang="en-US" altLang="de-DE" sz="2800">
                <a:solidFill>
                  <a:schemeClr val="bg1"/>
                </a:solidFill>
              </a:rPr>
              <a:t>xxxxxxxx</a:t>
            </a:r>
          </a:p>
        </p:txBody>
      </p:sp>
      <p:sp>
        <p:nvSpPr>
          <p:cNvPr id="8199" name="CaixaDeTexto 18"/>
          <p:cNvSpPr txBox="1">
            <a:spLocks noChangeArrowheads="1"/>
          </p:cNvSpPr>
          <p:nvPr/>
        </p:nvSpPr>
        <p:spPr bwMode="auto">
          <a:xfrm>
            <a:off x="0" y="2735263"/>
            <a:ext cx="5529263" cy="831850"/>
          </a:xfrm>
          <a:prstGeom prst="rect">
            <a:avLst/>
          </a:prstGeom>
          <a:solidFill>
            <a:schemeClr val="bg1"/>
          </a:solidFill>
          <a:ln w="9525">
            <a:noFill/>
            <a:miter lim="800000"/>
            <a:headEnd/>
            <a:tailEnd/>
          </a:ln>
        </p:spPr>
        <p:txBody>
          <a:bodyPr>
            <a:spAutoFit/>
          </a:bodyPr>
          <a:lstStyle/>
          <a:p>
            <a:pPr eaLnBrk="0" hangingPunct="0"/>
            <a:endParaRPr lang="pt-BR" altLang="de-DE"/>
          </a:p>
          <a:p>
            <a:pPr eaLnBrk="0" hangingPunct="0"/>
            <a:endParaRPr lang="pt-BR" altLang="de-DE"/>
          </a:p>
        </p:txBody>
      </p:sp>
      <p:pic>
        <p:nvPicPr>
          <p:cNvPr id="8200" name="Picture 3"/>
          <p:cNvPicPr preferRelativeResize="0">
            <a:picLocks noChangeArrowheads="1"/>
          </p:cNvPicPr>
          <p:nvPr/>
        </p:nvPicPr>
        <p:blipFill>
          <a:blip r:embed="rId5">
            <a:lum bright="28000" contrast="4000"/>
          </a:blip>
          <a:srcRect/>
          <a:stretch>
            <a:fillRect/>
          </a:stretch>
        </p:blipFill>
        <p:spPr bwMode="auto">
          <a:xfrm>
            <a:off x="5527675" y="3717925"/>
            <a:ext cx="3635375" cy="3167063"/>
          </a:xfrm>
          <a:prstGeom prst="rect">
            <a:avLst/>
          </a:prstGeom>
          <a:noFill/>
          <a:ln w="9525">
            <a:noFill/>
            <a:miter lim="800000"/>
            <a:headEnd/>
            <a:tailEnd/>
          </a:ln>
        </p:spPr>
      </p:pic>
      <p:sp>
        <p:nvSpPr>
          <p:cNvPr id="8201" name="CaixaDeTexto 9"/>
          <p:cNvSpPr txBox="1">
            <a:spLocks noChangeArrowheads="1"/>
          </p:cNvSpPr>
          <p:nvPr/>
        </p:nvSpPr>
        <p:spPr bwMode="auto">
          <a:xfrm>
            <a:off x="0" y="2857496"/>
            <a:ext cx="5683250" cy="3996000"/>
          </a:xfrm>
          <a:prstGeom prst="rect">
            <a:avLst/>
          </a:prstGeom>
          <a:solidFill>
            <a:schemeClr val="accent2"/>
          </a:solidFill>
          <a:ln w="9525">
            <a:noFill/>
            <a:miter lim="800000"/>
            <a:headEnd/>
            <a:tailEnd/>
          </a:ln>
        </p:spPr>
        <p:txBody>
          <a:bodyPr wrap="square">
            <a:spAutoFit/>
          </a:bodyPr>
          <a:lstStyle/>
          <a:p>
            <a:pPr algn="ctr" defTabSz="912813" eaLnBrk="0" hangingPunct="0">
              <a:spcBef>
                <a:spcPct val="50000"/>
              </a:spcBef>
            </a:pPr>
            <a:r>
              <a:rPr lang="en-US" altLang="de-DE" b="1" dirty="0">
                <a:solidFill>
                  <a:srgbClr val="FFFF00"/>
                </a:solidFill>
                <a:latin typeface="Comic Sans MS" pitchFamily="66" charset="0"/>
              </a:rPr>
              <a:t>Construction of Maturity Curves to Determine “Period of Industrial Utilization” (PIU)</a:t>
            </a:r>
          </a:p>
          <a:p>
            <a:pPr defTabSz="912813" eaLnBrk="0" hangingPunct="0"/>
            <a:r>
              <a:rPr lang="en-US" altLang="de-DE" b="1" dirty="0">
                <a:solidFill>
                  <a:srgbClr val="FFFF00"/>
                </a:solidFill>
                <a:latin typeface="Calibri" pitchFamily="34" charset="0"/>
              </a:rPr>
              <a:t>Interaction of </a:t>
            </a:r>
            <a:r>
              <a:rPr lang="en-US" altLang="de-DE" b="1" dirty="0" err="1">
                <a:solidFill>
                  <a:srgbClr val="FFFF00"/>
                </a:solidFill>
                <a:latin typeface="Calibri" pitchFamily="34" charset="0"/>
              </a:rPr>
              <a:t>Brix</a:t>
            </a:r>
            <a:r>
              <a:rPr lang="en-US" altLang="de-DE" b="1" dirty="0">
                <a:solidFill>
                  <a:srgbClr val="FFFF00"/>
                </a:solidFill>
                <a:latin typeface="Calibri" pitchFamily="34" charset="0"/>
              </a:rPr>
              <a:t>, ART,  fiber, juice extraction, and sugar extraction from sweet sorghum during the maturity phase; sampling at seven day intervals  for a period of 7 – 10 weeks, beginning 10-15 days after flowering.   </a:t>
            </a:r>
          </a:p>
          <a:p>
            <a:pPr defTabSz="912813" eaLnBrk="0" hangingPunct="0"/>
            <a:r>
              <a:rPr lang="en-US" altLang="de-DE" sz="100" b="1" dirty="0">
                <a:solidFill>
                  <a:srgbClr val="FFFF00"/>
                </a:solidFill>
                <a:latin typeface="Calibri" pitchFamily="34" charset="0"/>
              </a:rPr>
              <a:t>    </a:t>
            </a:r>
          </a:p>
          <a:p>
            <a:pPr defTabSz="912813" eaLnBrk="0" hangingPunct="0"/>
            <a:r>
              <a:rPr lang="en-US" altLang="de-DE" b="1" dirty="0">
                <a:solidFill>
                  <a:srgbClr val="FFFF00"/>
                </a:solidFill>
                <a:latin typeface="Calibri" pitchFamily="34" charset="0"/>
              </a:rPr>
              <a:t>       </a:t>
            </a:r>
            <a:r>
              <a:rPr lang="en-US" altLang="de-DE" b="1" dirty="0">
                <a:solidFill>
                  <a:srgbClr val="FF0000"/>
                </a:solidFill>
                <a:latin typeface="Comic Sans MS" pitchFamily="66" charset="0"/>
              </a:rPr>
              <a:t>Cultivars are Different !!!</a:t>
            </a:r>
          </a:p>
          <a:p>
            <a:pPr defTabSz="912813" eaLnBrk="0" hangingPunct="0"/>
            <a:endParaRPr lang="pt-BR" altLang="de-DE" sz="2500" b="1" dirty="0">
              <a:solidFill>
                <a:srgbClr val="FFFF00"/>
              </a:solidFill>
              <a:latin typeface="Calibri" pitchFamily="34" charset="0"/>
            </a:endParaRPr>
          </a:p>
        </p:txBody>
      </p:sp>
      <p:sp>
        <p:nvSpPr>
          <p:cNvPr id="8202" name="TextBox 2"/>
          <p:cNvSpPr txBox="1">
            <a:spLocks noChangeArrowheads="1"/>
          </p:cNvSpPr>
          <p:nvPr/>
        </p:nvSpPr>
        <p:spPr bwMode="auto">
          <a:xfrm>
            <a:off x="5713413" y="6019800"/>
            <a:ext cx="3541712" cy="830263"/>
          </a:xfrm>
          <a:prstGeom prst="rect">
            <a:avLst/>
          </a:prstGeom>
          <a:solidFill>
            <a:srgbClr val="0C14B8"/>
          </a:solidFill>
          <a:ln w="9525">
            <a:noFill/>
            <a:miter lim="800000"/>
            <a:headEnd/>
            <a:tailEnd/>
          </a:ln>
        </p:spPr>
        <p:txBody>
          <a:bodyPr wrap="none">
            <a:spAutoFit/>
          </a:bodyPr>
          <a:lstStyle/>
          <a:p>
            <a:pPr algn="ctr" eaLnBrk="0" hangingPunct="0"/>
            <a:r>
              <a:rPr lang="en-US" altLang="de-DE" b="1">
                <a:solidFill>
                  <a:srgbClr val="FFFF00"/>
                </a:solidFill>
                <a:latin typeface="Calibri" pitchFamily="34" charset="0"/>
                <a:ea typeface="Calibri" pitchFamily="34" charset="0"/>
                <a:cs typeface="Calibri" pitchFamily="34" charset="0"/>
              </a:rPr>
              <a:t>Hydraulic Press for </a:t>
            </a:r>
          </a:p>
          <a:p>
            <a:pPr algn="ctr" eaLnBrk="0" hangingPunct="0"/>
            <a:r>
              <a:rPr lang="en-US" altLang="de-DE" b="1">
                <a:solidFill>
                  <a:srgbClr val="FFFF00"/>
                </a:solidFill>
                <a:latin typeface="Calibri" pitchFamily="34" charset="0"/>
                <a:ea typeface="Calibri" pitchFamily="34" charset="0"/>
                <a:cs typeface="Calibri" pitchFamily="34" charset="0"/>
              </a:rPr>
              <a:t>standardized comparisons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txBox="1">
            <a:spLocks/>
          </p:cNvSpPr>
          <p:nvPr/>
        </p:nvSpPr>
        <p:spPr bwMode="auto">
          <a:xfrm>
            <a:off x="827088" y="260350"/>
            <a:ext cx="5832475" cy="504825"/>
          </a:xfrm>
          <a:prstGeom prst="rect">
            <a:avLst/>
          </a:prstGeom>
          <a:noFill/>
          <a:ln w="9525">
            <a:noFill/>
            <a:miter lim="800000"/>
            <a:headEnd/>
            <a:tailEnd/>
          </a:ln>
        </p:spPr>
        <p:txBody>
          <a:bodyPr/>
          <a:lstStyle/>
          <a:p>
            <a:pPr marL="342900" indent="-342900" algn="ctr" eaLnBrk="0" hangingPunct="0">
              <a:spcBef>
                <a:spcPts val="600"/>
              </a:spcBef>
              <a:spcAft>
                <a:spcPts val="600"/>
              </a:spcAft>
              <a:buClr>
                <a:srgbClr val="008047"/>
              </a:buClr>
            </a:pPr>
            <a:endParaRPr lang="pt-BR" altLang="de-DE" sz="2800" b="1">
              <a:solidFill>
                <a:srgbClr val="008047"/>
              </a:solidFill>
              <a:latin typeface="Comic Sans MS" pitchFamily="66" charset="0"/>
            </a:endParaRPr>
          </a:p>
        </p:txBody>
      </p:sp>
      <p:cxnSp>
        <p:nvCxnSpPr>
          <p:cNvPr id="9219" name="Conector reto 8"/>
          <p:cNvCxnSpPr>
            <a:cxnSpLocks noChangeShapeType="1"/>
          </p:cNvCxnSpPr>
          <p:nvPr/>
        </p:nvCxnSpPr>
        <p:spPr bwMode="auto">
          <a:xfrm>
            <a:off x="12700" y="1593850"/>
            <a:ext cx="9144000" cy="0"/>
          </a:xfrm>
          <a:prstGeom prst="line">
            <a:avLst/>
          </a:prstGeom>
          <a:noFill/>
          <a:ln w="38100" algn="ctr">
            <a:solidFill>
              <a:srgbClr val="008047"/>
            </a:solidFill>
            <a:round/>
            <a:headEnd/>
            <a:tailEnd/>
          </a:ln>
          <a:effectLst/>
        </p:spPr>
      </p:cxnSp>
      <p:sp>
        <p:nvSpPr>
          <p:cNvPr id="9220" name="Rectangle 3"/>
          <p:cNvSpPr>
            <a:spLocks noChangeArrowheads="1"/>
          </p:cNvSpPr>
          <p:nvPr/>
        </p:nvSpPr>
        <p:spPr bwMode="auto">
          <a:xfrm>
            <a:off x="684213" y="115888"/>
            <a:ext cx="7559675" cy="1755775"/>
          </a:xfrm>
          <a:prstGeom prst="rect">
            <a:avLst/>
          </a:prstGeom>
          <a:noFill/>
          <a:ln w="9525">
            <a:noFill/>
            <a:miter lim="800000"/>
            <a:headEnd/>
            <a:tailEnd/>
          </a:ln>
        </p:spPr>
        <p:txBody>
          <a:bodyPr>
            <a:spAutoFit/>
          </a:bodyPr>
          <a:lstStyle/>
          <a:p>
            <a:pPr eaLnBrk="0" hangingPunct="0">
              <a:buFont typeface="Wingdings" pitchFamily="2" charset="2"/>
              <a:buChar char="Ø"/>
            </a:pPr>
            <a:endParaRPr lang="en-US" altLang="de-DE" sz="800" b="1" i="1">
              <a:solidFill>
                <a:srgbClr val="008047"/>
              </a:solidFill>
              <a:latin typeface="Comic Sans MS" pitchFamily="66" charset="0"/>
            </a:endParaRPr>
          </a:p>
          <a:p>
            <a:pPr algn="ctr" eaLnBrk="0" hangingPunct="0"/>
            <a:r>
              <a:rPr lang="en-US" altLang="de-DE" sz="2800" b="1" i="1">
                <a:solidFill>
                  <a:srgbClr val="008047"/>
                </a:solidFill>
                <a:latin typeface="Comic Sans MS" pitchFamily="66" charset="0"/>
              </a:rPr>
              <a:t> </a:t>
            </a:r>
            <a:r>
              <a:rPr lang="en-US" altLang="de-DE" sz="3600" b="1">
                <a:solidFill>
                  <a:srgbClr val="008047"/>
                </a:solidFill>
                <a:latin typeface="Comic Sans MS" pitchFamily="66" charset="0"/>
              </a:rPr>
              <a:t>Embrapa Released Sweet Sorghum Varieties - 2013</a:t>
            </a:r>
          </a:p>
          <a:p>
            <a:pPr eaLnBrk="0" hangingPunct="0"/>
            <a:endParaRPr lang="en-US" altLang="de-DE" sz="2800" b="1" i="1">
              <a:solidFill>
                <a:srgbClr val="008047"/>
              </a:solidFill>
              <a:latin typeface="Comic Sans MS" pitchFamily="66" charset="0"/>
            </a:endParaRPr>
          </a:p>
        </p:txBody>
      </p:sp>
      <p:pic>
        <p:nvPicPr>
          <p:cNvPr id="9221" name="Picture 6" descr="Milho e Sorgo"/>
          <p:cNvPicPr>
            <a:picLocks noChangeAspect="1" noChangeArrowheads="1"/>
          </p:cNvPicPr>
          <p:nvPr/>
        </p:nvPicPr>
        <p:blipFill>
          <a:blip r:embed="rId2"/>
          <a:srcRect/>
          <a:stretch>
            <a:fillRect/>
          </a:stretch>
        </p:blipFill>
        <p:spPr bwMode="auto">
          <a:xfrm>
            <a:off x="4572000" y="5661025"/>
            <a:ext cx="1712913" cy="803275"/>
          </a:xfrm>
          <a:prstGeom prst="rect">
            <a:avLst/>
          </a:prstGeom>
          <a:noFill/>
          <a:ln w="9525">
            <a:noFill/>
            <a:miter lim="800000"/>
            <a:headEnd/>
            <a:tailEnd/>
          </a:ln>
        </p:spPr>
      </p:pic>
      <p:pic>
        <p:nvPicPr>
          <p:cNvPr id="9222" name="Picture 3" descr="D:\FotosGSIII\Camera\Nova pasta\20130221_085139.jpg"/>
          <p:cNvPicPr>
            <a:picLocks noChangeAspect="1" noChangeArrowheads="1"/>
          </p:cNvPicPr>
          <p:nvPr/>
        </p:nvPicPr>
        <p:blipFill>
          <a:blip r:embed="rId3"/>
          <a:srcRect/>
          <a:stretch>
            <a:fillRect/>
          </a:stretch>
        </p:blipFill>
        <p:spPr bwMode="auto">
          <a:xfrm>
            <a:off x="319088" y="1612900"/>
            <a:ext cx="3965575" cy="5286375"/>
          </a:xfrm>
          <a:prstGeom prst="rect">
            <a:avLst/>
          </a:prstGeom>
          <a:noFill/>
          <a:ln w="9525">
            <a:noFill/>
            <a:miter lim="800000"/>
            <a:headEnd/>
            <a:tailEnd/>
          </a:ln>
        </p:spPr>
      </p:pic>
      <p:pic>
        <p:nvPicPr>
          <p:cNvPr id="9223" name="Picture 4" descr="D:\FotosGSIII\Camera\Nova pasta\20130221_084913.jpg"/>
          <p:cNvPicPr>
            <a:picLocks noChangeAspect="1" noChangeArrowheads="1"/>
          </p:cNvPicPr>
          <p:nvPr/>
        </p:nvPicPr>
        <p:blipFill>
          <a:blip r:embed="rId4"/>
          <a:srcRect/>
          <a:stretch>
            <a:fillRect/>
          </a:stretch>
        </p:blipFill>
        <p:spPr bwMode="auto">
          <a:xfrm>
            <a:off x="4211638" y="1628775"/>
            <a:ext cx="5030787" cy="3773488"/>
          </a:xfrm>
          <a:prstGeom prst="rect">
            <a:avLst/>
          </a:prstGeom>
          <a:noFill/>
          <a:ln w="9525">
            <a:noFill/>
            <a:miter lim="800000"/>
            <a:headEnd/>
            <a:tailEnd/>
          </a:ln>
        </p:spPr>
      </p:pic>
      <p:sp>
        <p:nvSpPr>
          <p:cNvPr id="9224" name="CaixaDeTexto 1"/>
          <p:cNvSpPr txBox="1">
            <a:spLocks noChangeArrowheads="1"/>
          </p:cNvSpPr>
          <p:nvPr/>
        </p:nvSpPr>
        <p:spPr bwMode="auto">
          <a:xfrm>
            <a:off x="1403350" y="6518275"/>
            <a:ext cx="1728788" cy="400050"/>
          </a:xfrm>
          <a:prstGeom prst="rect">
            <a:avLst/>
          </a:prstGeom>
          <a:solidFill>
            <a:schemeClr val="tx1"/>
          </a:solidFill>
          <a:ln w="9525">
            <a:noFill/>
            <a:miter lim="800000"/>
            <a:headEnd/>
            <a:tailEnd/>
          </a:ln>
        </p:spPr>
        <p:txBody>
          <a:bodyPr>
            <a:spAutoFit/>
          </a:bodyPr>
          <a:lstStyle/>
          <a:p>
            <a:pPr algn="ctr" eaLnBrk="0" hangingPunct="0"/>
            <a:r>
              <a:rPr lang="en-US" altLang="de-DE" sz="2000" b="1">
                <a:solidFill>
                  <a:srgbClr val="FFFF00"/>
                </a:solidFill>
                <a:latin typeface="Comic Sans MS" pitchFamily="66" charset="0"/>
              </a:rPr>
              <a:t>BRS506</a:t>
            </a:r>
          </a:p>
        </p:txBody>
      </p:sp>
      <p:sp>
        <p:nvSpPr>
          <p:cNvPr id="9225" name="CaixaDeTexto 8"/>
          <p:cNvSpPr txBox="1">
            <a:spLocks noChangeArrowheads="1"/>
          </p:cNvSpPr>
          <p:nvPr/>
        </p:nvSpPr>
        <p:spPr bwMode="auto">
          <a:xfrm>
            <a:off x="8034338" y="2276475"/>
            <a:ext cx="1265237" cy="400050"/>
          </a:xfrm>
          <a:prstGeom prst="rect">
            <a:avLst/>
          </a:prstGeom>
          <a:solidFill>
            <a:schemeClr val="tx1"/>
          </a:solidFill>
          <a:ln w="9525">
            <a:noFill/>
            <a:miter lim="800000"/>
            <a:headEnd/>
            <a:tailEnd/>
          </a:ln>
        </p:spPr>
        <p:txBody>
          <a:bodyPr>
            <a:spAutoFit/>
          </a:bodyPr>
          <a:lstStyle/>
          <a:p>
            <a:pPr algn="ctr" eaLnBrk="0" hangingPunct="0"/>
            <a:r>
              <a:rPr lang="en-US" altLang="de-DE" sz="2000" b="1">
                <a:solidFill>
                  <a:srgbClr val="FFFF00"/>
                </a:solidFill>
                <a:latin typeface="Comic Sans MS" pitchFamily="66" charset="0"/>
              </a:rPr>
              <a:t>BRS511</a:t>
            </a:r>
          </a:p>
        </p:txBody>
      </p:sp>
      <p:sp>
        <p:nvSpPr>
          <p:cNvPr id="9226" name="CaixaDeTexto 10"/>
          <p:cNvSpPr txBox="1">
            <a:spLocks noChangeArrowheads="1"/>
          </p:cNvSpPr>
          <p:nvPr/>
        </p:nvSpPr>
        <p:spPr bwMode="auto">
          <a:xfrm>
            <a:off x="7702550" y="4537075"/>
            <a:ext cx="1266825" cy="400050"/>
          </a:xfrm>
          <a:prstGeom prst="rect">
            <a:avLst/>
          </a:prstGeom>
          <a:solidFill>
            <a:schemeClr val="tx1"/>
          </a:solidFill>
          <a:ln w="9525">
            <a:noFill/>
            <a:miter lim="800000"/>
            <a:headEnd/>
            <a:tailEnd/>
          </a:ln>
        </p:spPr>
        <p:txBody>
          <a:bodyPr>
            <a:spAutoFit/>
          </a:bodyPr>
          <a:lstStyle/>
          <a:p>
            <a:pPr algn="ctr" eaLnBrk="0" hangingPunct="0"/>
            <a:r>
              <a:rPr lang="en-US" altLang="de-DE" sz="2000" b="1">
                <a:solidFill>
                  <a:srgbClr val="FFFF00"/>
                </a:solidFill>
                <a:latin typeface="Comic Sans MS" pitchFamily="66" charset="0"/>
              </a:rPr>
              <a:t>BRS509</a:t>
            </a:r>
          </a:p>
        </p:txBody>
      </p:sp>
      <p:sp>
        <p:nvSpPr>
          <p:cNvPr id="9227" name="CaixaDeTexto 11"/>
          <p:cNvSpPr txBox="1">
            <a:spLocks noChangeArrowheads="1"/>
          </p:cNvSpPr>
          <p:nvPr/>
        </p:nvSpPr>
        <p:spPr bwMode="auto">
          <a:xfrm>
            <a:off x="6157913" y="4737100"/>
            <a:ext cx="1266825" cy="400050"/>
          </a:xfrm>
          <a:prstGeom prst="rect">
            <a:avLst/>
          </a:prstGeom>
          <a:solidFill>
            <a:schemeClr val="tx1"/>
          </a:solidFill>
          <a:ln w="9525">
            <a:noFill/>
            <a:miter lim="800000"/>
            <a:headEnd/>
            <a:tailEnd/>
          </a:ln>
        </p:spPr>
        <p:txBody>
          <a:bodyPr>
            <a:spAutoFit/>
          </a:bodyPr>
          <a:lstStyle/>
          <a:p>
            <a:pPr algn="ctr" eaLnBrk="0" hangingPunct="0"/>
            <a:r>
              <a:rPr lang="en-US" altLang="de-DE" sz="2000" b="1">
                <a:solidFill>
                  <a:srgbClr val="FFFF00"/>
                </a:solidFill>
                <a:latin typeface="Comic Sans MS" pitchFamily="66" charset="0"/>
              </a:rPr>
              <a:t>BRS508</a:t>
            </a:r>
          </a:p>
        </p:txBody>
      </p:sp>
      <p:sp>
        <p:nvSpPr>
          <p:cNvPr id="9228" name="CaixaDeTexto 12"/>
          <p:cNvSpPr txBox="1">
            <a:spLocks noChangeArrowheads="1"/>
          </p:cNvSpPr>
          <p:nvPr/>
        </p:nvSpPr>
        <p:spPr bwMode="auto">
          <a:xfrm>
            <a:off x="4572000" y="4937125"/>
            <a:ext cx="1228725" cy="400050"/>
          </a:xfrm>
          <a:prstGeom prst="rect">
            <a:avLst/>
          </a:prstGeom>
          <a:solidFill>
            <a:schemeClr val="tx1"/>
          </a:solidFill>
          <a:ln w="9525">
            <a:noFill/>
            <a:miter lim="800000"/>
            <a:headEnd/>
            <a:tailEnd/>
          </a:ln>
        </p:spPr>
        <p:txBody>
          <a:bodyPr>
            <a:spAutoFit/>
          </a:bodyPr>
          <a:lstStyle/>
          <a:p>
            <a:pPr algn="ctr" eaLnBrk="0" hangingPunct="0"/>
            <a:r>
              <a:rPr lang="en-US" altLang="de-DE" sz="2000" b="1">
                <a:solidFill>
                  <a:srgbClr val="FFFF00"/>
                </a:solidFill>
                <a:latin typeface="Comic Sans MS" pitchFamily="66" charset="0"/>
              </a:rPr>
              <a:t>BRS506</a:t>
            </a:r>
          </a:p>
        </p:txBody>
      </p:sp>
      <p:sp>
        <p:nvSpPr>
          <p:cNvPr id="9229" name="CaixaDeTexto 13"/>
          <p:cNvSpPr txBox="1">
            <a:spLocks noChangeArrowheads="1"/>
          </p:cNvSpPr>
          <p:nvPr/>
        </p:nvSpPr>
        <p:spPr bwMode="auto">
          <a:xfrm>
            <a:off x="8547100" y="6308725"/>
            <a:ext cx="444500" cy="400050"/>
          </a:xfrm>
          <a:prstGeom prst="rect">
            <a:avLst/>
          </a:prstGeom>
          <a:noFill/>
          <a:ln w="9525">
            <a:noFill/>
            <a:miter lim="800000"/>
            <a:headEnd/>
            <a:tailEnd/>
          </a:ln>
        </p:spPr>
        <p:txBody>
          <a:bodyPr wrap="none">
            <a:spAutoFit/>
          </a:bodyPr>
          <a:lstStyle/>
          <a:p>
            <a:pPr eaLnBrk="0" hangingPunct="0"/>
            <a:r>
              <a:rPr lang="en-US" altLang="de-DE" sz="2000" b="1">
                <a:solidFill>
                  <a:srgbClr val="008047"/>
                </a:solidFill>
                <a:latin typeface="Calibri" pitchFamily="34" charset="0"/>
              </a:rPr>
              <a:t>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rot="10800000" flipV="1">
            <a:off x="142875" y="3849688"/>
            <a:ext cx="2857500" cy="369887"/>
          </a:xfrm>
          <a:prstGeom prst="rect">
            <a:avLst/>
          </a:prstGeom>
          <a:noFill/>
          <a:ln w="9525">
            <a:noFill/>
            <a:miter lim="800000"/>
            <a:headEnd/>
            <a:tailEnd/>
          </a:ln>
        </p:spPr>
        <p:txBody>
          <a:bodyPr>
            <a:spAutoFit/>
          </a:bodyPr>
          <a:lstStyle/>
          <a:p>
            <a:pPr algn="ctr" eaLnBrk="0" hangingPunct="0"/>
            <a:r>
              <a:rPr lang="pt-BR" altLang="de-DE" sz="1800" b="1"/>
              <a:t>Brix Extraido</a:t>
            </a:r>
          </a:p>
        </p:txBody>
      </p:sp>
      <p:cxnSp>
        <p:nvCxnSpPr>
          <p:cNvPr id="20" name="Straight Connector 11"/>
          <p:cNvCxnSpPr/>
          <p:nvPr/>
        </p:nvCxnSpPr>
        <p:spPr>
          <a:xfrm>
            <a:off x="571500" y="4929188"/>
            <a:ext cx="242887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244" name="TextBox 4"/>
          <p:cNvSpPr txBox="1">
            <a:spLocks noChangeArrowheads="1"/>
          </p:cNvSpPr>
          <p:nvPr/>
        </p:nvSpPr>
        <p:spPr bwMode="auto">
          <a:xfrm>
            <a:off x="5572125" y="3702050"/>
            <a:ext cx="3286125" cy="369888"/>
          </a:xfrm>
          <a:prstGeom prst="rect">
            <a:avLst/>
          </a:prstGeom>
          <a:noFill/>
          <a:ln w="9525">
            <a:noFill/>
            <a:miter lim="800000"/>
            <a:headEnd/>
            <a:tailEnd/>
          </a:ln>
        </p:spPr>
        <p:txBody>
          <a:bodyPr>
            <a:spAutoFit/>
          </a:bodyPr>
          <a:lstStyle/>
          <a:p>
            <a:pPr algn="ctr" eaLnBrk="0" hangingPunct="0"/>
            <a:r>
              <a:rPr lang="pt-BR" altLang="de-DE" sz="1800" b="1"/>
              <a:t>Açúcar Extraido (% Caldo)</a:t>
            </a:r>
          </a:p>
        </p:txBody>
      </p:sp>
      <p:cxnSp>
        <p:nvCxnSpPr>
          <p:cNvPr id="25" name="Straight Connector 11"/>
          <p:cNvCxnSpPr/>
          <p:nvPr/>
        </p:nvCxnSpPr>
        <p:spPr>
          <a:xfrm>
            <a:off x="5429250" y="4856163"/>
            <a:ext cx="242887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46" name="Conector reto 8"/>
          <p:cNvCxnSpPr>
            <a:cxnSpLocks noChangeShapeType="1"/>
          </p:cNvCxnSpPr>
          <p:nvPr/>
        </p:nvCxnSpPr>
        <p:spPr bwMode="auto">
          <a:xfrm>
            <a:off x="1476375" y="2636838"/>
            <a:ext cx="0" cy="649287"/>
          </a:xfrm>
          <a:prstGeom prst="line">
            <a:avLst/>
          </a:prstGeom>
          <a:noFill/>
          <a:ln w="9525" algn="ctr">
            <a:solidFill>
              <a:srgbClr val="FFC000"/>
            </a:solidFill>
            <a:round/>
            <a:headEnd/>
            <a:tailEnd/>
          </a:ln>
          <a:effectLst/>
        </p:spPr>
      </p:cxnSp>
      <p:cxnSp>
        <p:nvCxnSpPr>
          <p:cNvPr id="10247" name="Conector reto 34"/>
          <p:cNvCxnSpPr>
            <a:cxnSpLocks noChangeShapeType="1"/>
          </p:cNvCxnSpPr>
          <p:nvPr/>
        </p:nvCxnSpPr>
        <p:spPr bwMode="auto">
          <a:xfrm>
            <a:off x="2195513" y="2636838"/>
            <a:ext cx="0" cy="649287"/>
          </a:xfrm>
          <a:prstGeom prst="line">
            <a:avLst/>
          </a:prstGeom>
          <a:noFill/>
          <a:ln w="9525" algn="ctr">
            <a:solidFill>
              <a:srgbClr val="FFC000"/>
            </a:solidFill>
            <a:round/>
            <a:headEnd/>
            <a:tailEnd/>
          </a:ln>
          <a:effectLst/>
        </p:spPr>
      </p:cxnSp>
      <p:sp>
        <p:nvSpPr>
          <p:cNvPr id="10248" name="Retângulo 37"/>
          <p:cNvSpPr>
            <a:spLocks noChangeArrowheads="1"/>
          </p:cNvSpPr>
          <p:nvPr/>
        </p:nvSpPr>
        <p:spPr bwMode="auto">
          <a:xfrm>
            <a:off x="2209800" y="1484313"/>
            <a:ext cx="812800" cy="400050"/>
          </a:xfrm>
          <a:prstGeom prst="rect">
            <a:avLst/>
          </a:prstGeom>
          <a:noFill/>
          <a:ln w="9525">
            <a:noFill/>
            <a:miter lim="800000"/>
            <a:headEnd/>
            <a:tailEnd/>
          </a:ln>
        </p:spPr>
        <p:txBody>
          <a:bodyPr wrap="none">
            <a:spAutoFit/>
          </a:bodyPr>
          <a:lstStyle/>
          <a:p>
            <a:pPr eaLnBrk="0" hangingPunct="0"/>
            <a:r>
              <a:rPr lang="pt-BR" altLang="de-DE" sz="2000" b="1">
                <a:solidFill>
                  <a:srgbClr val="295513"/>
                </a:solidFill>
                <a:latin typeface="Comic Sans MS" pitchFamily="66" charset="0"/>
              </a:rPr>
              <a:t>2012</a:t>
            </a:r>
            <a:endParaRPr lang="en-US" altLang="de-DE" sz="2000">
              <a:solidFill>
                <a:srgbClr val="00B050"/>
              </a:solidFill>
              <a:latin typeface="Comic Sans MS" pitchFamily="66" charset="0"/>
            </a:endParaRPr>
          </a:p>
        </p:txBody>
      </p:sp>
      <p:pic>
        <p:nvPicPr>
          <p:cNvPr id="10249" name="Picture 2"/>
          <p:cNvPicPr>
            <a:picLocks noChangeAspect="1" noChangeArrowheads="1"/>
          </p:cNvPicPr>
          <p:nvPr/>
        </p:nvPicPr>
        <p:blipFill>
          <a:blip r:embed="rId3"/>
          <a:srcRect/>
          <a:stretch>
            <a:fillRect/>
          </a:stretch>
        </p:blipFill>
        <p:spPr bwMode="auto">
          <a:xfrm>
            <a:off x="179388" y="1557338"/>
            <a:ext cx="4257675" cy="3455987"/>
          </a:xfrm>
          <a:prstGeom prst="rect">
            <a:avLst/>
          </a:prstGeom>
          <a:noFill/>
          <a:ln w="9525">
            <a:noFill/>
            <a:miter lim="800000"/>
            <a:headEnd/>
            <a:tailEnd/>
          </a:ln>
        </p:spPr>
      </p:pic>
      <p:sp>
        <p:nvSpPr>
          <p:cNvPr id="10250" name="Retângulo 39"/>
          <p:cNvSpPr>
            <a:spLocks noChangeArrowheads="1"/>
          </p:cNvSpPr>
          <p:nvPr/>
        </p:nvSpPr>
        <p:spPr bwMode="auto">
          <a:xfrm>
            <a:off x="6732588" y="1476375"/>
            <a:ext cx="812800" cy="400050"/>
          </a:xfrm>
          <a:prstGeom prst="rect">
            <a:avLst/>
          </a:prstGeom>
          <a:noFill/>
          <a:ln w="9525">
            <a:noFill/>
            <a:miter lim="800000"/>
            <a:headEnd/>
            <a:tailEnd/>
          </a:ln>
        </p:spPr>
        <p:txBody>
          <a:bodyPr wrap="none">
            <a:spAutoFit/>
          </a:bodyPr>
          <a:lstStyle/>
          <a:p>
            <a:pPr eaLnBrk="0" hangingPunct="0"/>
            <a:r>
              <a:rPr lang="pt-BR" altLang="de-DE" sz="2000" b="1">
                <a:solidFill>
                  <a:srgbClr val="295513"/>
                </a:solidFill>
                <a:latin typeface="Comic Sans MS" pitchFamily="66" charset="0"/>
              </a:rPr>
              <a:t>2013</a:t>
            </a:r>
            <a:endParaRPr lang="en-US" altLang="de-DE" sz="2000">
              <a:solidFill>
                <a:srgbClr val="00B050"/>
              </a:solidFill>
              <a:latin typeface="Comic Sans MS" pitchFamily="66" charset="0"/>
            </a:endParaRPr>
          </a:p>
        </p:txBody>
      </p:sp>
      <p:pic>
        <p:nvPicPr>
          <p:cNvPr id="10251" name="Picture 2"/>
          <p:cNvPicPr>
            <a:picLocks noChangeAspect="1" noChangeArrowheads="1"/>
          </p:cNvPicPr>
          <p:nvPr/>
        </p:nvPicPr>
        <p:blipFill>
          <a:blip r:embed="rId4"/>
          <a:srcRect/>
          <a:stretch>
            <a:fillRect/>
          </a:stretch>
        </p:blipFill>
        <p:spPr bwMode="auto">
          <a:xfrm>
            <a:off x="4572000" y="1457325"/>
            <a:ext cx="4537075" cy="3513138"/>
          </a:xfrm>
          <a:prstGeom prst="rect">
            <a:avLst/>
          </a:prstGeom>
          <a:noFill/>
          <a:ln w="9525">
            <a:noFill/>
            <a:miter lim="800000"/>
            <a:headEnd/>
            <a:tailEnd/>
          </a:ln>
        </p:spPr>
      </p:pic>
      <p:cxnSp>
        <p:nvCxnSpPr>
          <p:cNvPr id="42" name="Conector reto 41"/>
          <p:cNvCxnSpPr/>
          <p:nvPr/>
        </p:nvCxnSpPr>
        <p:spPr>
          <a:xfrm>
            <a:off x="5148263" y="3016250"/>
            <a:ext cx="37449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5148263" y="2600325"/>
            <a:ext cx="374491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611188" y="3368675"/>
            <a:ext cx="37449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611188" y="3081338"/>
            <a:ext cx="374491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56" name="Retângulo 45"/>
          <p:cNvSpPr>
            <a:spLocks noChangeArrowheads="1"/>
          </p:cNvSpPr>
          <p:nvPr/>
        </p:nvSpPr>
        <p:spPr bwMode="auto">
          <a:xfrm>
            <a:off x="0" y="14288"/>
            <a:ext cx="8243888" cy="1384300"/>
          </a:xfrm>
          <a:prstGeom prst="rect">
            <a:avLst/>
          </a:prstGeom>
          <a:noFill/>
          <a:ln w="9525">
            <a:noFill/>
            <a:miter lim="800000"/>
            <a:headEnd/>
            <a:tailEnd/>
          </a:ln>
        </p:spPr>
        <p:txBody>
          <a:bodyPr>
            <a:spAutoFit/>
          </a:bodyPr>
          <a:lstStyle/>
          <a:p>
            <a:pPr algn="ctr" eaLnBrk="0" hangingPunct="0"/>
            <a:r>
              <a:rPr lang="pt-BR" altLang="de-DE" sz="2800" b="1">
                <a:solidFill>
                  <a:srgbClr val="008047"/>
                </a:solidFill>
                <a:latin typeface="Comic Sans MS" pitchFamily="66" charset="0"/>
              </a:rPr>
              <a:t>   </a:t>
            </a:r>
            <a:r>
              <a:rPr lang="en-US" altLang="de-DE" sz="2800" b="1">
                <a:solidFill>
                  <a:srgbClr val="008047"/>
                </a:solidFill>
                <a:latin typeface="Comic Sans MS" pitchFamily="66" charset="0"/>
              </a:rPr>
              <a:t>Maturity Curves (Total Sugar-% juice) for Three New Sweet Sorghum Cultivars in Ituiutaba-MG </a:t>
            </a:r>
            <a:r>
              <a:rPr lang="en-US" altLang="de-DE" sz="2800" b="1">
                <a:solidFill>
                  <a:srgbClr val="C00000"/>
                </a:solidFill>
                <a:latin typeface="Comic Sans MS" pitchFamily="66" charset="0"/>
              </a:rPr>
              <a:t>(Large G x E Interaction)</a:t>
            </a:r>
          </a:p>
        </p:txBody>
      </p:sp>
      <p:cxnSp>
        <p:nvCxnSpPr>
          <p:cNvPr id="4" name="Conector reto 3"/>
          <p:cNvCxnSpPr/>
          <p:nvPr/>
        </p:nvCxnSpPr>
        <p:spPr bwMode="auto">
          <a:xfrm>
            <a:off x="1908175" y="3081338"/>
            <a:ext cx="0" cy="1439862"/>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Conector reto 25"/>
          <p:cNvCxnSpPr/>
          <p:nvPr/>
        </p:nvCxnSpPr>
        <p:spPr bwMode="auto">
          <a:xfrm>
            <a:off x="3995738" y="3081338"/>
            <a:ext cx="0" cy="1439862"/>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259" name="Conector reto 26"/>
          <p:cNvCxnSpPr>
            <a:cxnSpLocks noChangeShapeType="1"/>
          </p:cNvCxnSpPr>
          <p:nvPr/>
        </p:nvCxnSpPr>
        <p:spPr bwMode="auto">
          <a:xfrm>
            <a:off x="1692275" y="3081338"/>
            <a:ext cx="0" cy="1439862"/>
          </a:xfrm>
          <a:prstGeom prst="line">
            <a:avLst/>
          </a:prstGeom>
          <a:noFill/>
          <a:ln w="28575" algn="ctr">
            <a:solidFill>
              <a:srgbClr val="FF0000"/>
            </a:solidFill>
            <a:round/>
            <a:headEnd/>
            <a:tailEnd/>
          </a:ln>
          <a:effectLst/>
        </p:spPr>
      </p:cxnSp>
      <p:cxnSp>
        <p:nvCxnSpPr>
          <p:cNvPr id="10260" name="Conector reto 27"/>
          <p:cNvCxnSpPr>
            <a:cxnSpLocks noChangeShapeType="1"/>
          </p:cNvCxnSpPr>
          <p:nvPr/>
        </p:nvCxnSpPr>
        <p:spPr bwMode="auto">
          <a:xfrm>
            <a:off x="3557588" y="3076575"/>
            <a:ext cx="0" cy="1439863"/>
          </a:xfrm>
          <a:prstGeom prst="line">
            <a:avLst/>
          </a:prstGeom>
          <a:noFill/>
          <a:ln w="28575" algn="ctr">
            <a:solidFill>
              <a:srgbClr val="FF0000"/>
            </a:solidFill>
            <a:round/>
            <a:headEnd/>
            <a:tailEnd/>
          </a:ln>
          <a:effectLst/>
        </p:spPr>
      </p:cxnSp>
      <p:cxnSp>
        <p:nvCxnSpPr>
          <p:cNvPr id="10261" name="Conector reto 28"/>
          <p:cNvCxnSpPr>
            <a:cxnSpLocks noChangeShapeType="1"/>
          </p:cNvCxnSpPr>
          <p:nvPr/>
        </p:nvCxnSpPr>
        <p:spPr bwMode="auto">
          <a:xfrm>
            <a:off x="1474788" y="3076575"/>
            <a:ext cx="0" cy="1439863"/>
          </a:xfrm>
          <a:prstGeom prst="line">
            <a:avLst/>
          </a:prstGeom>
          <a:noFill/>
          <a:ln w="28575" algn="ctr">
            <a:solidFill>
              <a:srgbClr val="2718F0"/>
            </a:solidFill>
            <a:round/>
            <a:headEnd/>
            <a:tailEnd/>
          </a:ln>
          <a:effectLst/>
        </p:spPr>
      </p:cxnSp>
      <p:cxnSp>
        <p:nvCxnSpPr>
          <p:cNvPr id="10262" name="Conector reto 30"/>
          <p:cNvCxnSpPr>
            <a:cxnSpLocks noChangeShapeType="1"/>
          </p:cNvCxnSpPr>
          <p:nvPr/>
        </p:nvCxnSpPr>
        <p:spPr bwMode="auto">
          <a:xfrm>
            <a:off x="3486150" y="3081338"/>
            <a:ext cx="0" cy="1439862"/>
          </a:xfrm>
          <a:prstGeom prst="line">
            <a:avLst/>
          </a:prstGeom>
          <a:noFill/>
          <a:ln w="28575" algn="ctr">
            <a:solidFill>
              <a:srgbClr val="2718F0"/>
            </a:solidFill>
            <a:round/>
            <a:headEnd/>
            <a:tailEnd/>
          </a:ln>
          <a:effectLst/>
        </p:spPr>
      </p:cxnSp>
      <p:cxnSp>
        <p:nvCxnSpPr>
          <p:cNvPr id="10263" name="Conector reto 5"/>
          <p:cNvCxnSpPr>
            <a:cxnSpLocks noChangeShapeType="1"/>
          </p:cNvCxnSpPr>
          <p:nvPr/>
        </p:nvCxnSpPr>
        <p:spPr bwMode="auto">
          <a:xfrm>
            <a:off x="6011863" y="2600325"/>
            <a:ext cx="0" cy="1873250"/>
          </a:xfrm>
          <a:prstGeom prst="line">
            <a:avLst/>
          </a:prstGeom>
          <a:noFill/>
          <a:ln w="28575" algn="ctr">
            <a:solidFill>
              <a:schemeClr val="tx1"/>
            </a:solidFill>
            <a:round/>
            <a:headEnd/>
            <a:tailEnd/>
          </a:ln>
          <a:effectLst/>
        </p:spPr>
      </p:cxnSp>
      <p:cxnSp>
        <p:nvCxnSpPr>
          <p:cNvPr id="10264" name="Conector reto 32"/>
          <p:cNvCxnSpPr>
            <a:cxnSpLocks noChangeShapeType="1"/>
          </p:cNvCxnSpPr>
          <p:nvPr/>
        </p:nvCxnSpPr>
        <p:spPr bwMode="auto">
          <a:xfrm>
            <a:off x="7018338" y="2600325"/>
            <a:ext cx="0" cy="1873250"/>
          </a:xfrm>
          <a:prstGeom prst="line">
            <a:avLst/>
          </a:prstGeom>
          <a:noFill/>
          <a:ln w="28575" algn="ctr">
            <a:solidFill>
              <a:schemeClr val="tx1"/>
            </a:solidFill>
            <a:round/>
            <a:headEnd/>
            <a:tailEnd/>
          </a:ln>
          <a:effectLst/>
        </p:spPr>
      </p:cxnSp>
      <p:cxnSp>
        <p:nvCxnSpPr>
          <p:cNvPr id="10265" name="Conector reto 46"/>
          <p:cNvCxnSpPr>
            <a:cxnSpLocks noChangeShapeType="1"/>
          </p:cNvCxnSpPr>
          <p:nvPr/>
        </p:nvCxnSpPr>
        <p:spPr bwMode="auto">
          <a:xfrm>
            <a:off x="6197600" y="2589213"/>
            <a:ext cx="0" cy="1873250"/>
          </a:xfrm>
          <a:prstGeom prst="line">
            <a:avLst/>
          </a:prstGeom>
          <a:noFill/>
          <a:ln w="28575" algn="ctr">
            <a:solidFill>
              <a:srgbClr val="FF0000"/>
            </a:solidFill>
            <a:round/>
            <a:headEnd/>
            <a:tailEnd/>
          </a:ln>
          <a:effectLst/>
        </p:spPr>
      </p:cxnSp>
      <p:cxnSp>
        <p:nvCxnSpPr>
          <p:cNvPr id="10266" name="Conector reto 48"/>
          <p:cNvCxnSpPr>
            <a:cxnSpLocks noChangeShapeType="1"/>
          </p:cNvCxnSpPr>
          <p:nvPr/>
        </p:nvCxnSpPr>
        <p:spPr bwMode="auto">
          <a:xfrm>
            <a:off x="7215188" y="2600325"/>
            <a:ext cx="0" cy="1873250"/>
          </a:xfrm>
          <a:prstGeom prst="line">
            <a:avLst/>
          </a:prstGeom>
          <a:noFill/>
          <a:ln w="28575" algn="ctr">
            <a:solidFill>
              <a:srgbClr val="FF0000"/>
            </a:solidFill>
            <a:round/>
            <a:headEnd/>
            <a:tailEnd/>
          </a:ln>
          <a:effectLst/>
        </p:spPr>
      </p:cxnSp>
      <p:graphicFrame>
        <p:nvGraphicFramePr>
          <p:cNvPr id="50" name="Gráfico 49"/>
          <p:cNvGraphicFramePr/>
          <p:nvPr/>
        </p:nvGraphicFramePr>
        <p:xfrm>
          <a:off x="4644008" y="4930786"/>
          <a:ext cx="4896544" cy="178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Gráfico 50"/>
          <p:cNvGraphicFramePr/>
          <p:nvPr/>
        </p:nvGraphicFramePr>
        <p:xfrm>
          <a:off x="259956" y="4929198"/>
          <a:ext cx="4168028" cy="1732598"/>
        </p:xfrm>
        <a:graphic>
          <a:graphicData uri="http://schemas.openxmlformats.org/drawingml/2006/chart">
            <c:chart xmlns:c="http://schemas.openxmlformats.org/drawingml/2006/chart" xmlns:r="http://schemas.openxmlformats.org/officeDocument/2006/relationships" r:id="rId6"/>
          </a:graphicData>
        </a:graphic>
      </p:graphicFrame>
      <p:sp>
        <p:nvSpPr>
          <p:cNvPr id="10269" name="CaixaDeTexto 6"/>
          <p:cNvSpPr txBox="1">
            <a:spLocks noChangeArrowheads="1"/>
          </p:cNvSpPr>
          <p:nvPr/>
        </p:nvSpPr>
        <p:spPr bwMode="auto">
          <a:xfrm>
            <a:off x="1403350" y="1341438"/>
            <a:ext cx="1843088" cy="460375"/>
          </a:xfrm>
          <a:prstGeom prst="rect">
            <a:avLst/>
          </a:prstGeom>
          <a:noFill/>
          <a:ln w="9525">
            <a:noFill/>
            <a:miter lim="800000"/>
            <a:headEnd/>
            <a:tailEnd/>
          </a:ln>
        </p:spPr>
        <p:txBody>
          <a:bodyPr wrap="none">
            <a:spAutoFit/>
          </a:bodyPr>
          <a:lstStyle/>
          <a:p>
            <a:pPr eaLnBrk="0" hangingPunct="0"/>
            <a:r>
              <a:rPr lang="pt-BR" altLang="de-DE" b="1">
                <a:solidFill>
                  <a:srgbClr val="008047"/>
                </a:solidFill>
                <a:latin typeface="Comic Sans MS" pitchFamily="66" charset="0"/>
              </a:rPr>
              <a:t>2011/2012</a:t>
            </a:r>
          </a:p>
        </p:txBody>
      </p:sp>
      <p:sp>
        <p:nvSpPr>
          <p:cNvPr id="10270" name="CaixaDeTexto 51"/>
          <p:cNvSpPr txBox="1">
            <a:spLocks noChangeArrowheads="1"/>
          </p:cNvSpPr>
          <p:nvPr/>
        </p:nvSpPr>
        <p:spPr bwMode="auto">
          <a:xfrm>
            <a:off x="5580063" y="1341438"/>
            <a:ext cx="1841500" cy="460375"/>
          </a:xfrm>
          <a:prstGeom prst="rect">
            <a:avLst/>
          </a:prstGeom>
          <a:noFill/>
          <a:ln w="9525">
            <a:noFill/>
            <a:miter lim="800000"/>
            <a:headEnd/>
            <a:tailEnd/>
          </a:ln>
        </p:spPr>
        <p:txBody>
          <a:bodyPr wrap="none">
            <a:spAutoFit/>
          </a:bodyPr>
          <a:lstStyle/>
          <a:p>
            <a:pPr eaLnBrk="0" hangingPunct="0"/>
            <a:r>
              <a:rPr lang="pt-BR" altLang="de-DE" b="1">
                <a:solidFill>
                  <a:srgbClr val="008047"/>
                </a:solidFill>
                <a:latin typeface="Comic Sans MS" pitchFamily="66" charset="0"/>
              </a:rPr>
              <a:t>2012/2013</a:t>
            </a:r>
          </a:p>
        </p:txBody>
      </p:sp>
      <p:sp>
        <p:nvSpPr>
          <p:cNvPr id="10271" name="CaixaDeTexto 31"/>
          <p:cNvSpPr txBox="1">
            <a:spLocks noChangeArrowheads="1"/>
          </p:cNvSpPr>
          <p:nvPr/>
        </p:nvSpPr>
        <p:spPr bwMode="auto">
          <a:xfrm>
            <a:off x="36513" y="6348413"/>
            <a:ext cx="444500" cy="400050"/>
          </a:xfrm>
          <a:prstGeom prst="rect">
            <a:avLst/>
          </a:prstGeom>
          <a:noFill/>
          <a:ln w="9525">
            <a:noFill/>
            <a:miter lim="800000"/>
            <a:headEnd/>
            <a:tailEnd/>
          </a:ln>
        </p:spPr>
        <p:txBody>
          <a:bodyPr wrap="none">
            <a:spAutoFit/>
          </a:bodyPr>
          <a:lstStyle/>
          <a:p>
            <a:pPr eaLnBrk="0" hangingPunct="0"/>
            <a:r>
              <a:rPr lang="en-US" altLang="de-DE" sz="2000" b="1">
                <a:solidFill>
                  <a:srgbClr val="008047"/>
                </a:solidFill>
                <a:latin typeface="Calibri" pitchFamily="34" charset="0"/>
              </a:rPr>
              <a:t>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C:\Arquivos de programas\Microsoft Office\Modelos\Apresentação em branco.pot</Template>
  <TotalTime>15</TotalTime>
  <Words>1911</Words>
  <Application>Microsoft Office PowerPoint</Application>
  <PresentationFormat>Affichage à l'écran (4:3)</PresentationFormat>
  <Paragraphs>639</Paragraphs>
  <Slides>32</Slides>
  <Notes>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Times New Roman</vt:lpstr>
      <vt:lpstr>Arial</vt:lpstr>
      <vt:lpstr>Comic Sans MS</vt:lpstr>
      <vt:lpstr>Lucida Sans</vt:lpstr>
      <vt:lpstr>Calibri</vt:lpstr>
      <vt:lpstr>Consolas</vt:lpstr>
      <vt:lpstr>Wingdings</vt:lpstr>
      <vt:lpstr>Helvetica</vt:lpstr>
      <vt:lpstr>Arial Black</vt:lpstr>
      <vt:lpstr>Adobe Ming Std L</vt:lpstr>
      <vt:lpstr>Apresentação em branco</vt:lpstr>
      <vt:lpstr>Diapositive 1</vt:lpstr>
      <vt:lpstr>Diapositive 2</vt:lpstr>
      <vt:lpstr>Diapositive 3</vt:lpstr>
      <vt:lpstr>Diapositive 4</vt:lpstr>
      <vt:lpstr>Diapositive 5</vt:lpstr>
      <vt:lpstr>Diapositive 6</vt:lpstr>
      <vt:lpstr>Diapositive 7</vt:lpstr>
      <vt:lpstr>Diapositive 8</vt:lpstr>
      <vt:lpstr>Diapositive 9</vt:lpstr>
      <vt:lpstr>Production System Depends upon  Machinery Technology in Brazil for Planting and Harvesting Sweet Sorghum </vt:lpstr>
      <vt:lpstr>Sweet Sorghum No-till Planting</vt:lpstr>
      <vt:lpstr>Diapositive 12</vt:lpstr>
      <vt:lpstr>Sweet Sorghum Harvesting  New Prototype: Faster &amp; More Economical</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Embrapa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rose</dc:creator>
  <cp:lastModifiedBy>serge Braconnier</cp:lastModifiedBy>
  <cp:revision>1366</cp:revision>
  <cp:lastPrinted>2011-03-21T19:47:29Z</cp:lastPrinted>
  <dcterms:created xsi:type="dcterms:W3CDTF">2010-09-09T14:20:48Z</dcterms:created>
  <dcterms:modified xsi:type="dcterms:W3CDTF">2014-07-17T07:27:33Z</dcterms:modified>
</cp:coreProperties>
</file>